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1" r:id="rId1"/>
  </p:sldMasterIdLst>
  <p:sldIdLst>
    <p:sldId id="256" r:id="rId2"/>
    <p:sldId id="260" r:id="rId3"/>
    <p:sldId id="259" r:id="rId4"/>
    <p:sldId id="257" r:id="rId5"/>
    <p:sldId id="261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70" r:id="rId15"/>
    <p:sldId id="269" r:id="rId16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4" autoAdjust="0"/>
    <p:restoredTop sz="94660"/>
  </p:normalViewPr>
  <p:slideViewPr>
    <p:cSldViewPr snapToGrid="0">
      <p:cViewPr varScale="1">
        <p:scale>
          <a:sx n="70" d="100"/>
          <a:sy n="70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56275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19534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4641073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746159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084641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673382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345796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62587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1418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7518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42895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9070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79727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645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94451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17174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A9CC00-7A77-4EB9-9898-827E9A152244}" type="datetimeFigureOut">
              <a:rPr lang="en-US" smtClean="0"/>
              <a:t>11/20/2024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88667346-D23F-45DA-99BC-19465C2B36D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8547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2" r:id="rId1"/>
    <p:sldLayoutId id="2147483713" r:id="rId2"/>
    <p:sldLayoutId id="2147483714" r:id="rId3"/>
    <p:sldLayoutId id="2147483715" r:id="rId4"/>
    <p:sldLayoutId id="2147483716" r:id="rId5"/>
    <p:sldLayoutId id="2147483717" r:id="rId6"/>
    <p:sldLayoutId id="2147483718" r:id="rId7"/>
    <p:sldLayoutId id="2147483719" r:id="rId8"/>
    <p:sldLayoutId id="2147483720" r:id="rId9"/>
    <p:sldLayoutId id="2147483721" r:id="rId10"/>
    <p:sldLayoutId id="2147483722" r:id="rId11"/>
    <p:sldLayoutId id="2147483723" r:id="rId12"/>
    <p:sldLayoutId id="2147483724" r:id="rId13"/>
    <p:sldLayoutId id="2147483725" r:id="rId14"/>
    <p:sldLayoutId id="2147483726" r:id="rId15"/>
    <p:sldLayoutId id="2147483727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578;&#1589;&#1575;&#1608;&#1740;&#1585;/&#1575;&#1604;&#1589;&#1575;&#1602;%20&#1575;&#1591;&#1604;&#1575;&#1593;&#1575;&#1578;%20&#1585;&#1575;&#1607;&#8204;&#1607;&#1575;%20&#1608;%20&#1605;&#1740;&#1583;&#1575;&#1606;.jpg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&#1578;&#1589;&#1575;&#1608;&#1740;&#1585;/Gap-Sliver.JPG" TargetMode="External"/><Relationship Id="rId2" Type="http://schemas.openxmlformats.org/officeDocument/2006/relationships/hyperlink" Target="&#1578;&#1589;&#1575;&#1608;&#1740;&#1585;/Overshoot-Undershoot.JPG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hyperlink" Target="&#1578;&#1589;&#1575;&#1608;&#1740;&#1585;/&#1593;&#1583;&#1605;%20&#1578;&#1583;&#1575;&#1582;&#1604;%20&#1604;&#1575;&#1740;&#1607;%20&#1606;&#1602;&#1591;&#1607;&#8204;&#1575;&#1740;%20&#1576;&#1575;%20&#1604;&#1575;&#1740;&#1607;%20&#1587;&#1591;&#1581;&#1740;%20&#1575;&#1586;%20&#1607;&#1605;&#1575;&#1606;%20&#1604;&#1575;&#1740;&#1607;.JPG" TargetMode="External"/><Relationship Id="rId2" Type="http://schemas.openxmlformats.org/officeDocument/2006/relationships/hyperlink" Target="&#1578;&#1589;&#1575;&#1608;&#1740;&#1585;/&#1740;&#1705;&#1662;&#1575;&#1585;&#1670;&#1711;&#1740;%20&#1587;&#1591;&#1608;&#1581;%20&#1583;&#1585;%20&#1605;&#1581;&#1604;%20&#1576;&#1585;&#1588;%20&#1588;&#1740;&#1578;&#8204;&#1607;&#1575;&#1740;%20&#1583;&#1585;%20&#1601;&#1575;&#1740;&#1604;%20&#1605;&#1576;&#1606;&#1575;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&#1578;&#1589;&#1575;&#1608;&#1740;&#1585;/&#1593;&#1583;&#1605;%20&#1578;&#1583;&#1575;&#1582;&#1604;%20&#1604;&#1575;&#1740;&#1607;%20&#1582;&#1591;&#1740;%20&#1576;&#1575;%20&#1604;&#1575;&#1740;&#1607;%20&#1587;&#1591;&#1581;&#1740;%20&#1575;&#1586;%20&#1607;&#1605;&#1575;&#1606;%20&#1604;&#1575;&#1740;&#1607;.JPG" TargetMode="Externa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hyperlink" Target="&#1578;&#1589;&#1575;&#1608;&#1740;&#1585;/&#1587;&#1575;&#1582;&#1578;&#1605;&#1575;&#1606;&#8204;&#1607;&#1575;&#1740;%20&#1605;&#1608;&#1580;&#1608;&#1583;%20&#1583;&#1585;%20&#1604;&#1575;&#1740;&#1607;&#8204;&#1607;&#1575;&#1740;%20&#1605;&#1606;&#1575;&#1591;&#1602;.jpg" TargetMode="External"/><Relationship Id="rId2" Type="http://schemas.openxmlformats.org/officeDocument/2006/relationships/hyperlink" Target="&#1578;&#1589;&#1575;&#1608;&#1740;&#1585;/&#1578;&#1601;&#1705;&#1740;&#1705;%20&#1583;&#1585;&#1587;&#1578;%20&#1605;&#1606;&#1575;&#1591;&#1602;%20&#1575;&#1586;%20&#1587;&#1575;&#1582;&#1578;&#1605;&#1575;&#1606;&#8204;&#1607;&#1575;.jpg" TargetMode="Externa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.png"/><Relationship Id="rId5" Type="http://schemas.openxmlformats.org/officeDocument/2006/relationships/hyperlink" Target="&#1578;&#1589;&#1575;&#1608;&#1740;&#1585;/&#1705;&#1606;&#1578;&#1585;&#1604;%20&#1604;&#1575;&#1740;&#1607;%20&#1576;&#1585;&#1670;&#1587;&#1576;.jpg" TargetMode="External"/><Relationship Id="rId4" Type="http://schemas.openxmlformats.org/officeDocument/2006/relationships/hyperlink" Target="&#1578;&#1589;&#1575;&#1608;&#1740;&#1585;/&#1705;&#1606;&#1578;&#1585;&#1604;%20&#1587;&#1575;&#1582;&#1578;&#1605;&#1575;&#1606;&#8204;&#1607;&#1575;.JPG" TargetMode="Externa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578;&#1589;&#1575;&#1608;&#1740;&#1585;/Boshrooyeh_2000_Metadata.xlsm" TargetMode="Externa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&#1578;&#1589;&#1575;&#1608;&#1740;&#1585;/&#1605;&#1583;&#1604;%20&#1583;&#1575;&#1583;&#1607;%20&#1670;&#1606;&#1583;%20&#1605;&#1602;&#1740;&#1575;&#1587;&#1740;%20&#1608;&#1740;&#1585;&#1575;&#1740;&#1588;%20&#1583;&#1608;&#1605;.pdf" TargetMode="External"/><Relationship Id="rId2" Type="http://schemas.openxmlformats.org/officeDocument/2006/relationships/hyperlink" Target="&#1578;&#1589;&#1575;&#1608;&#1740;&#1585;/&#1583;&#1587;&#1578;&#1608;&#1585;&#1575;&#1604;&#1593;&#1605;&#1604;%20&#1570;&#1605;&#1575;&#1583;&#1607;&#8204;&#1587;&#1575;&#1586;&#1740;%20&#1583;&#1575;&#1583;&#1607;&#8204;&#1607;&#1575;&#1740;%20&#1605;&#1705;&#1575;&#1606;&#1740;%20&#1605;&#1602;&#1740;&#1575;&#1587;%202000-1%20&#1576;&#1585;&#1575;&#1740;%20&#1578;&#1588;&#1705;&#1740;&#1604;%20&#1662;&#1575;&#1740;&#1711;&#1575;&#1607;%20&#1583;&#1575;&#1583;&#1607;%20&#1578;&#1608;&#1662;&#1608;&#1711;&#1585;&#1575;&#1601;&#1740;%20(TDB)-&#1606;&#1711;&#1575;&#1585;&#1588;%201.01%20&#1575;&#1585;&#1583;&#1740;&#1576;&#1607;&#1588;&#1578;%201401.pdf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&#1578;&#1589;&#1575;&#1608;&#1740;&#1585;/&#1570;&#1583;&#1585;&#1587;%20&#1583;&#1587;&#1578;&#1608;&#1585;&#1575;&#1604;&#1593;&#1605;&#1604;&#8204;&#1607;&#1575;%20&#1608;%20&#1576;&#1585;&#1606;&#1575;&#1605;&#1607;%20&#1607;&#1575;.JPG" TargetMode="Externa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578;&#1589;&#1575;&#1608;&#1740;&#1585;/Standard_Table_TDB2K_Map.xlsx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&#1578;&#1589;&#1575;&#1608;&#1740;&#1585;/&#1576;&#1585;&#1585;&#1587;&#1740;%20&#1589;&#1581;&#1578;%20&#1578;&#1585;&#1587;&#1740;&#1605;%20&#1605;&#1581;&#1608;&#1585;%20&#1582;&#1740;&#1575;&#1576;&#1575;&#1606;%20&#1601;&#1585;&#1593;&#1740;%20&#1575;&#1586;%20&#1585;&#1608;&#1740;%20&#1575;&#1587;&#1575;&#1605;&#1740;.jpg" TargetMode="External"/><Relationship Id="rId2" Type="http://schemas.openxmlformats.org/officeDocument/2006/relationships/hyperlink" Target="&#1578;&#1589;&#1575;&#1608;&#1740;&#1585;/&#1705;&#1606;&#1578;&#1585;&#1604;%20&#1578;&#1705;&#1605;&#1740;&#1604;%20&#1576;&#1608;&#1583;&#1606;%20&#1662;&#1585;&#1608;&#1688;&#1607;.JPG" TargetMode="Externa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.png"/><Relationship Id="rId4" Type="http://schemas.openxmlformats.org/officeDocument/2006/relationships/hyperlink" Target="&#1578;&#1589;&#1575;&#1608;&#1740;&#1585;/&#1705;&#1606;&#1578;&#1585;&#1604;%20&#1605;&#1581;&#1608;&#1585;%20&#1585;&#1575;&#1607;&#8204;&#1607;&#1575;%20&#1608;%20&#1605;&#1740;&#1583;&#1575;&#1606;.jpg" TargetMode="Externa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&#1578;&#1589;&#1575;&#1608;&#1740;&#1585;/&#1705;&#1606;&#1578;&#1585;&#1604;%20&#1587;&#1575;&#1582;&#1578;&#1575;&#1585;%20&#1580;&#1583;&#1575;&#1608;&#1604;.JP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08086" y="546537"/>
            <a:ext cx="7520299" cy="5637301"/>
          </a:xfrm>
          <a:prstGeom prst="rect">
            <a:avLst/>
          </a:prstGeom>
          <a:effectLst>
            <a:outerShdw blurRad="50800" dist="50800" dir="5400000" algn="ctr" rotWithShape="0">
              <a:schemeClr val="bg1"/>
            </a:outerShdw>
          </a:effectLst>
        </p:spPr>
      </p:pic>
    </p:spTree>
    <p:extLst>
      <p:ext uri="{BB962C8B-B14F-4D97-AF65-F5344CB8AC3E}">
        <p14:creationId xmlns:p14="http://schemas.microsoft.com/office/powerpoint/2010/main" val="19495553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4- </a:t>
            </a:r>
            <a:r>
              <a:rPr lang="fa-IR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کنترل </a:t>
            </a:r>
            <a:r>
              <a:rPr lang="fa-IR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صحت عوارض توصیفی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rtl="1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صحت اطلاعات وارد شده در </a:t>
            </a:r>
            <a:r>
              <a:rPr lang="ar-SA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فیلدها</a:t>
            </a: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lvl="0" indent="0" algn="just" rtl="1">
              <a:buClr>
                <a:srgbClr val="90C226"/>
              </a:buClr>
              <a:buNone/>
            </a:pP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lvl="0" algn="just" rtl="1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الصاق اطلاعات راه‌ها و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میدان</a:t>
            </a: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lvl="0" indent="0" algn="just" rtl="1">
              <a:buClr>
                <a:srgbClr val="90C226"/>
              </a:buClr>
              <a:buNone/>
            </a:pP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lvl="0" algn="just" rtl="1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صحت اطلاعات فیلد ارتفاعی در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منحنی‌های میزان</a:t>
            </a:r>
          </a:p>
          <a:p>
            <a:pPr marL="0" lvl="0" indent="0" algn="just" rtl="1">
              <a:buClr>
                <a:srgbClr val="90C226"/>
              </a:buClr>
              <a:buNone/>
            </a:pP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lvl="0" algn="just" rtl="1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صحت فیلد ارتفاعی برای نقاط کنترل مسطحاتی و ارتفاعی </a:t>
            </a:r>
            <a:endParaRPr lang="en-US" sz="2400" dirty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553194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5- کنترل روابط توپولوژیکی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7900" y="1855789"/>
            <a:ext cx="8596668" cy="3880773"/>
          </a:xfrm>
        </p:spPr>
        <p:txBody>
          <a:bodyPr>
            <a:normAutofit lnSpcReduction="10000"/>
          </a:bodyPr>
          <a:lstStyle/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عدم وجود عوارض دوتایی 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یکپارچگی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لایه‌های خطی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کنترل پیوستگی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منحنی‌های میزان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یکپارچگی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راه‌ها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بررسی عدم وجود عوارض خطی با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طول‌های </a:t>
            </a: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بسیار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کوچک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کنترل بهم نرسیدگی یا رد شدگی عوارض خطی در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تقاطع</a:t>
            </a: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کنترل </a:t>
            </a: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عدم وجود </a:t>
            </a:r>
            <a:r>
              <a:rPr lang="en-US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Gap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 در اورلپ‌های </a:t>
            </a: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عوارض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سطحی</a:t>
            </a: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کنترل عدم روی هم رفتگی عوارض سطحی 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918484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5- کنترل روابط توپولوژیکی</a:t>
            </a:r>
            <a:endParaRPr lang="en-US" b="1" dirty="0">
              <a:ln w="10160">
                <a:solidFill>
                  <a:srgbClr val="54849A"/>
                </a:solidFill>
                <a:prstDash val="solid"/>
              </a:ln>
              <a:solidFill>
                <a:srgbClr val="0070C0"/>
              </a:solidFill>
              <a:effectLst>
                <a:outerShdw blurRad="50800" dist="38100" dir="2700000" algn="tl" rotWithShape="0">
                  <a:srgbClr val="0070C0">
                    <a:alpha val="40000"/>
                  </a:srgbClr>
                </a:outerShdw>
              </a:effectLst>
              <a:latin typeface="Century Gothic" panose="020B0502020202020204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03238"/>
            <a:ext cx="8596668" cy="3880773"/>
          </a:xfrm>
        </p:spPr>
        <p:txBody>
          <a:bodyPr>
            <a:normAutofit fontScale="92500" lnSpcReduction="10000"/>
          </a:bodyPr>
          <a:lstStyle/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یکپارچگی سطوح در محل برش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شیت‌های </a:t>
            </a: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در فایل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مبنا</a:t>
            </a: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کنترل سطوح  با مساحت بسیار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کوچک</a:t>
            </a:r>
          </a:p>
          <a:p>
            <a:pPr marL="0" indent="0" algn="just" rtl="1">
              <a:buNone/>
            </a:pP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عدم تداخل لایه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نقطه‌ای </a:t>
            </a: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با لایه سطحی از همان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لایه</a:t>
            </a: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4" action="ppaction://hlinkfile"/>
              </a:rPr>
              <a:t>عدم تداخل لایه خطی با لایه سطحی از همان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4" action="ppaction://hlinkfile"/>
              </a:rPr>
              <a:t>لایه</a:t>
            </a: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just" rtl="1">
              <a:buNone/>
            </a:pP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عدم تداخل لایه نقطه ای با لایه خطی از همان لایه </a:t>
            </a:r>
          </a:p>
          <a:p>
            <a:pPr algn="just" rtl="1">
              <a:buFont typeface="Wingdings" panose="05000000000000000000" pitchFamily="2" charset="2"/>
              <a:buChar char="Ø"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314589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6</a:t>
            </a:r>
            <a:r>
              <a:rPr lang="fa-IR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- </a:t>
            </a:r>
            <a:r>
              <a:rPr lang="fa-IR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کنترل </a:t>
            </a:r>
            <a:r>
              <a:rPr lang="fa-IR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لایه‌های </a:t>
            </a:r>
            <a:r>
              <a:rPr lang="fa-IR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خاص</a:t>
            </a:r>
            <a:endParaRPr lang="en-US" b="1" dirty="0">
              <a:ln w="10160">
                <a:solidFill>
                  <a:srgbClr val="54849A"/>
                </a:solidFill>
                <a:prstDash val="solid"/>
              </a:ln>
              <a:solidFill>
                <a:srgbClr val="0070C0"/>
              </a:solidFill>
              <a:effectLst>
                <a:outerShdw blurRad="50800" dist="38100" dir="2700000" algn="tl" rotWithShape="0">
                  <a:srgbClr val="0070C0">
                    <a:alpha val="40000"/>
                  </a:srgbClr>
                </a:outerShdw>
              </a:effectLst>
              <a:latin typeface="Century Gothic" panose="020B0502020202020204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92727"/>
            <a:ext cx="8596668" cy="3880773"/>
          </a:xfrm>
        </p:spPr>
        <p:txBody>
          <a:bodyPr>
            <a:normAutofit lnSpcReduction="10000"/>
          </a:bodyPr>
          <a:lstStyle/>
          <a:p>
            <a:pPr algn="just" rtl="1">
              <a:buFont typeface="Wingdings" panose="05000000000000000000" pitchFamily="2" charset="2"/>
              <a:buChar char="Ø"/>
            </a:pPr>
            <a:r>
              <a:rPr lang="fa-IR" sz="22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تفکیک درست مناطق از </a:t>
            </a:r>
            <a:r>
              <a:rPr lang="fa-IR" sz="22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ساختمان‌ها</a:t>
            </a:r>
            <a:endParaRPr lang="fa-IR" sz="22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just" rtl="1">
              <a:buNone/>
            </a:pPr>
            <a:endParaRPr lang="fa-IR" sz="22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2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ساختمان‌های </a:t>
            </a:r>
            <a:r>
              <a:rPr lang="fa-IR" sz="22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موجود در </a:t>
            </a:r>
            <a:r>
              <a:rPr lang="fa-IR" sz="22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لایه‌های مناطق</a:t>
            </a:r>
            <a:endParaRPr lang="fa-IR" sz="22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just" rtl="1">
              <a:buNone/>
            </a:pPr>
            <a:endParaRPr lang="fa-IR" sz="22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ar-SA" sz="22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متناسب بودن محور معبر ترسیم شده </a:t>
            </a:r>
            <a:r>
              <a:rPr lang="ar-SA" sz="22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با </a:t>
            </a:r>
            <a:r>
              <a:rPr lang="ar-SA" sz="22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نوع </a:t>
            </a:r>
            <a:r>
              <a:rPr lang="ar-SA" sz="22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معبر</a:t>
            </a:r>
            <a:endParaRPr lang="fa-IR" sz="22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just" rtl="1">
              <a:buNone/>
            </a:pPr>
            <a:endParaRPr lang="fa-IR" sz="22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2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4" action="ppaction://hlinkfile"/>
              </a:rPr>
              <a:t>کنترل </a:t>
            </a:r>
            <a:r>
              <a:rPr lang="fa-IR" sz="22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4" action="ppaction://hlinkfile"/>
              </a:rPr>
              <a:t>ساختمان‌ها</a:t>
            </a:r>
            <a:endParaRPr lang="fa-IR" sz="22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just" rtl="1">
              <a:buNone/>
            </a:pPr>
            <a:endParaRPr lang="fa-IR" sz="22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2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5" action="ppaction://hlinkfile"/>
              </a:rPr>
              <a:t>کنترل لایه برچسب</a:t>
            </a:r>
            <a:endParaRPr lang="en-US" sz="2200" dirty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529173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r" rtl="1"/>
            <a:r>
              <a:rPr lang="fa-IR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6- </a:t>
            </a:r>
            <a:r>
              <a:rPr lang="fa-IR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بررسی </a:t>
            </a:r>
            <a:r>
              <a:rPr lang="en-US" sz="32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Metadata</a:t>
            </a:r>
            <a:endParaRPr lang="en-US" sz="32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3005959"/>
            <a:ext cx="8596668" cy="3035403"/>
          </a:xfrm>
        </p:spPr>
        <p:txBody>
          <a:bodyPr/>
          <a:lstStyle/>
          <a:p>
            <a:pPr marL="0" indent="0" algn="ctr" rtl="1">
              <a:lnSpc>
                <a:spcPct val="250000"/>
              </a:lnSpc>
              <a:buNone/>
            </a:pPr>
            <a:r>
              <a:rPr lang="fa-IR" sz="22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فایل متادیتای این نوع پروژه به صورت </a:t>
            </a:r>
            <a:r>
              <a:rPr lang="en-US" sz="20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Excel</a:t>
            </a:r>
            <a:r>
              <a:rPr lang="fa-IR" sz="22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 می‌باشد. اقلام مورد نظر جهت تکمیل متادیتا در فایل </a:t>
            </a:r>
            <a:r>
              <a:rPr lang="en-US" sz="20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Excel</a:t>
            </a:r>
            <a:r>
              <a:rPr lang="fa-IR" sz="22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 بعنوان نمونه </a:t>
            </a:r>
            <a:r>
              <a:rPr lang="fa-IR" sz="22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به تهیه کننده نقشه </a:t>
            </a:r>
            <a:r>
              <a:rPr lang="en-US" sz="22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GIS Ready</a:t>
            </a:r>
            <a:r>
              <a:rPr lang="fa-IR" sz="22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 ارسال می‌گردد</a:t>
            </a:r>
            <a:endParaRPr lang="fa-IR" sz="2200" dirty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r" rtl="1">
              <a:buNone/>
            </a:pPr>
            <a:endParaRPr lang="fa-IR" dirty="0">
              <a:latin typeface="Times New Roman" panose="02020603050405020304" pitchFamily="18" charset="0"/>
              <a:cs typeface="B Nazanin" panose="00000400000000000000" pitchFamily="2" charset="-78"/>
            </a:endParaRPr>
          </a:p>
          <a:p>
            <a:pPr marL="0" indent="0" algn="r" rtl="1">
              <a:buNone/>
            </a:pP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67122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389" y="1314450"/>
            <a:ext cx="7685632" cy="4640579"/>
          </a:xfrm>
          <a:effectLst>
            <a:softEdge rad="812800"/>
          </a:effec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724949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882869"/>
            <a:ext cx="8596668" cy="5158494"/>
          </a:xfrm>
          <a:noFill/>
          <a:ln>
            <a:noFill/>
          </a:ln>
        </p:spPr>
        <p:txBody>
          <a:bodyPr>
            <a:scene3d>
              <a:camera prst="orthographicFront">
                <a:rot lat="0" lon="0" rev="0"/>
              </a:camera>
              <a:lightRig rig="threePt" dir="t"/>
            </a:scene3d>
            <a:sp3d/>
          </a:bodyPr>
          <a:lstStyle/>
          <a:p>
            <a:pPr marL="0" indent="0" algn="ctr">
              <a:buNone/>
            </a:pPr>
            <a:r>
              <a:rPr lang="fa-IR" altLang="en-US" sz="4400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سازمان نقشه برداری </a:t>
            </a:r>
            <a:r>
              <a:rPr lang="fa-IR" altLang="en-US" sz="44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کشور</a:t>
            </a:r>
          </a:p>
          <a:p>
            <a:pPr marL="0" indent="0" algn="ctr">
              <a:buNone/>
            </a:pPr>
            <a:endParaRPr lang="fa-IR" dirty="0" smtClean="0">
              <a:effectLst>
                <a:outerShdw blurRad="50800" dist="38100" dir="2700000" algn="tl" rotWithShape="0">
                  <a:prstClr val="black">
                    <a:alpha val="40000"/>
                  </a:prstClr>
                </a:outerShdw>
              </a:effectLst>
            </a:endParaRPr>
          </a:p>
          <a:p>
            <a:pPr marL="0" indent="0" algn="ctr">
              <a:buNone/>
            </a:pPr>
            <a:r>
              <a:rPr lang="ar-SA" altLang="en-US" sz="3600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مدیریت نظارت وکنترل فنی</a:t>
            </a:r>
            <a:r>
              <a:rPr lang="fa-IR" altLang="en-US" sz="3600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 و </a:t>
            </a:r>
            <a:r>
              <a:rPr lang="fa-IR" altLang="en-US" sz="36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استاندارد</a:t>
            </a:r>
          </a:p>
          <a:p>
            <a:pPr marL="0" indent="0" algn="ctr">
              <a:buNone/>
            </a:pPr>
            <a:endParaRPr lang="fa-IR" altLang="en-US" sz="3600" b="1" dirty="0" smtClean="0">
              <a:ln w="10160">
                <a:solidFill>
                  <a:srgbClr val="54849A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50800" dist="38100" dir="2700000" algn="tl" rotWithShape="0">
                  <a:schemeClr val="accent5">
                    <a:lumMod val="75000"/>
                    <a:alpha val="40000"/>
                  </a:schemeClr>
                </a:outerShdw>
              </a:effectLst>
              <a:latin typeface="Century Gothic" panose="020B0502020202020204"/>
              <a:ea typeface="+mj-ea"/>
              <a:cs typeface="B Titr" panose="00000700000000000000" pitchFamily="2" charset="-78"/>
            </a:endParaRPr>
          </a:p>
          <a:p>
            <a:pPr marL="0" indent="0" algn="ctr">
              <a:buNone/>
            </a:pPr>
            <a:r>
              <a:rPr lang="ar-SA" altLang="en-US" sz="2800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اداره </a:t>
            </a:r>
            <a:r>
              <a:rPr lang="fa-IR" altLang="en-US" sz="2800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نظارت و کنترل سامانه های اطلاعات مکانی</a:t>
            </a:r>
          </a:p>
          <a:p>
            <a:pPr marL="0" indent="0" algn="ctr">
              <a:buNone/>
            </a:pPr>
            <a:endParaRPr lang="fa-IR" sz="3600" b="1" dirty="0">
              <a:ln w="10160">
                <a:solidFill>
                  <a:srgbClr val="54849A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50800" dist="38100" dir="2700000" algn="tl" rotWithShape="0">
                  <a:schemeClr val="accent5">
                    <a:lumMod val="75000"/>
                    <a:alpha val="40000"/>
                  </a:schemeClr>
                </a:outerShdw>
              </a:effectLst>
              <a:latin typeface="Century Gothic" panose="020B0502020202020204"/>
              <a:ea typeface="+mj-ea"/>
              <a:cs typeface="B Titr" panose="00000700000000000000" pitchFamily="2" charset="-78"/>
            </a:endParaRPr>
          </a:p>
          <a:p>
            <a:pPr marL="0" indent="0" algn="ctr">
              <a:buNone/>
            </a:pPr>
            <a:r>
              <a:rPr lang="fa-IR" sz="36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5">
                    <a:lumMod val="50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پائیز 1403</a:t>
            </a:r>
            <a:endParaRPr lang="en-US" sz="3600" b="1" dirty="0">
              <a:ln w="10160">
                <a:solidFill>
                  <a:srgbClr val="54849A"/>
                </a:solidFill>
                <a:prstDash val="solid"/>
              </a:ln>
              <a:solidFill>
                <a:schemeClr val="accent5">
                  <a:lumMod val="50000"/>
                </a:schemeClr>
              </a:solidFill>
              <a:effectLst>
                <a:outerShdw blurRad="50800" dist="38100" dir="2700000" algn="tl" rotWithShape="0">
                  <a:schemeClr val="accent5">
                    <a:lumMod val="75000"/>
                    <a:alpha val="40000"/>
                  </a:schemeClr>
                </a:outerShdw>
              </a:effectLst>
              <a:latin typeface="Century Gothic" panose="020B0502020202020204"/>
              <a:ea typeface="+mj-ea"/>
              <a:cs typeface="B Titr" panose="000007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0817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651511"/>
            <a:ext cx="8596668" cy="5389852"/>
          </a:xfrm>
        </p:spPr>
        <p:txBody>
          <a:bodyPr/>
          <a:lstStyle/>
          <a:p>
            <a:pPr marL="0" indent="0" algn="ctr" rtl="1">
              <a:buNone/>
            </a:pPr>
            <a:r>
              <a:rPr lang="fa-IR" sz="3600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آیین‌نامه نظارت و کنترل </a:t>
            </a:r>
            <a:r>
              <a:rPr lang="fa-IR" sz="36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فنی</a:t>
            </a:r>
          </a:p>
          <a:p>
            <a:pPr marL="0" indent="0" algn="ctr" rtl="1">
              <a:buNone/>
            </a:pPr>
            <a:r>
              <a:rPr lang="fa-IR" sz="36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بر عملیات و خدمات نقشه‌برداری</a:t>
            </a:r>
          </a:p>
          <a:p>
            <a:pPr marL="0" indent="0" algn="ctr" rtl="1">
              <a:buNone/>
            </a:pPr>
            <a:endParaRPr lang="fa-IR" sz="3600" b="1" dirty="0">
              <a:ln w="10160">
                <a:solidFill>
                  <a:srgbClr val="54849A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50800" dist="38100" dir="2700000" algn="tl" rotWithShape="0">
                  <a:schemeClr val="accent5">
                    <a:lumMod val="75000"/>
                    <a:alpha val="40000"/>
                  </a:schemeClr>
                </a:outerShdw>
              </a:effectLst>
              <a:latin typeface="Century Gothic" panose="020B0502020202020204"/>
              <a:ea typeface="+mj-ea"/>
              <a:cs typeface="B Titr" panose="00000700000000000000" pitchFamily="2" charset="-78"/>
            </a:endParaRPr>
          </a:p>
          <a:p>
            <a:pPr marL="0" indent="0" algn="ctr" rtl="1">
              <a:buNone/>
            </a:pPr>
            <a:r>
              <a:rPr lang="fa-IR" sz="36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نشریه شماره 253  </a:t>
            </a:r>
          </a:p>
          <a:p>
            <a:pPr marL="0" indent="0" algn="ctr" rtl="1">
              <a:buNone/>
            </a:pPr>
            <a:r>
              <a:rPr lang="fa-IR" sz="28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   </a:t>
            </a:r>
            <a:endParaRPr lang="fa-IR" sz="2800" b="1" dirty="0">
              <a:ln w="10160">
                <a:solidFill>
                  <a:srgbClr val="54849A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50800" dist="38100" dir="2700000" algn="tl" rotWithShape="0">
                  <a:schemeClr val="accent5">
                    <a:lumMod val="75000"/>
                    <a:alpha val="40000"/>
                  </a:schemeClr>
                </a:outerShdw>
              </a:effectLst>
              <a:latin typeface="Century Gothic" panose="020B0502020202020204"/>
              <a:ea typeface="+mj-ea"/>
              <a:cs typeface="B Titr" panose="00000700000000000000" pitchFamily="2" charset="-78"/>
            </a:endParaRPr>
          </a:p>
          <a:p>
            <a:pPr marL="0" indent="0" algn="ctr">
              <a:buNone/>
            </a:pPr>
            <a:endParaRPr lang="fa-IR" dirty="0" smtClean="0">
              <a:solidFill>
                <a:schemeClr val="accent4">
                  <a:lumMod val="75000"/>
                </a:schemeClr>
              </a:solidFill>
            </a:endParaRPr>
          </a:p>
          <a:p>
            <a:pPr marL="0" indent="0" algn="ctr" rtl="1">
              <a:buNone/>
            </a:pPr>
            <a:r>
              <a:rPr lang="ar-SA" sz="36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کنترل</a:t>
            </a:r>
            <a:r>
              <a:rPr lang="fa-IR" sz="36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Century Gothic" panose="020B0502020202020204"/>
                <a:ea typeface="+mj-ea"/>
                <a:cs typeface="B Titr" panose="00000700000000000000" pitchFamily="2" charset="-78"/>
              </a:rPr>
              <a:t> </a:t>
            </a:r>
            <a:r>
              <a:rPr lang="en-US" sz="34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chemeClr val="accent4">
                    <a:lumMod val="75000"/>
                  </a:schemeClr>
                </a:solidFill>
                <a:effectLst>
                  <a:outerShdw blurRad="50800" dist="38100" dir="2700000" algn="tl" rotWithShape="0">
                    <a:schemeClr val="accent5">
                      <a:lumMod val="75000"/>
                      <a:alpha val="40000"/>
                    </a:schemeClr>
                  </a:outerShdw>
                </a:effectLst>
                <a:latin typeface="Times New Roman" panose="02020603050405020304" pitchFamily="18" charset="0"/>
                <a:ea typeface="+mj-ea"/>
                <a:cs typeface="Times New Roman" panose="02020603050405020304" pitchFamily="18" charset="0"/>
              </a:rPr>
              <a:t>GIS Ready</a:t>
            </a:r>
            <a:endParaRPr lang="en-US" sz="3400" b="1" dirty="0">
              <a:ln w="10160">
                <a:solidFill>
                  <a:srgbClr val="54849A"/>
                </a:solidFill>
                <a:prstDash val="solid"/>
              </a:ln>
              <a:solidFill>
                <a:schemeClr val="accent4">
                  <a:lumMod val="75000"/>
                </a:schemeClr>
              </a:solidFill>
              <a:effectLst>
                <a:outerShdw blurRad="50800" dist="38100" dir="2700000" algn="tl" rotWithShape="0">
                  <a:schemeClr val="accent5">
                    <a:lumMod val="75000"/>
                    <a:alpha val="40000"/>
                  </a:schemeClr>
                </a:outerShdw>
              </a:effectLst>
              <a:latin typeface="Times New Roman" panose="02020603050405020304" pitchFamily="18" charset="0"/>
              <a:ea typeface="+mj-ea"/>
              <a:cs typeface="Times New Roman" panose="02020603050405020304" pitchFamily="18" charset="0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806245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7900" y="694797"/>
            <a:ext cx="8596668" cy="1320800"/>
          </a:xfrm>
        </p:spPr>
        <p:txBody>
          <a:bodyPr>
            <a:normAutofit/>
          </a:bodyPr>
          <a:lstStyle/>
          <a:p>
            <a:pPr algn="just" rtl="1"/>
            <a:r>
              <a:rPr lang="fa-IR" sz="32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دستورالعمل‌های مورد استفاده در کنترل </a:t>
            </a:r>
            <a:r>
              <a:rPr lang="en-US" sz="3000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GIS Ready</a:t>
            </a:r>
            <a:endParaRPr lang="en-US" sz="3000" b="1" dirty="0">
              <a:ln w="10160">
                <a:solidFill>
                  <a:srgbClr val="54849A"/>
                </a:solidFill>
                <a:prstDash val="solid"/>
              </a:ln>
              <a:solidFill>
                <a:srgbClr val="0070C0"/>
              </a:solidFill>
              <a:effectLst>
                <a:outerShdw blurRad="50800" dist="38100" dir="2700000" algn="tl" rotWithShape="0">
                  <a:srgbClr val="0070C0">
                    <a:alpha val="4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76568" y="1582520"/>
            <a:ext cx="8596668" cy="4481949"/>
          </a:xfrm>
          <a:noFill/>
          <a:ln>
            <a:noFill/>
          </a:ln>
        </p:spPr>
        <p:txBody>
          <a:bodyPr>
            <a:normAutofit/>
          </a:bodyPr>
          <a:lstStyle/>
          <a:p>
            <a:pPr algn="r" rtl="1">
              <a:buFont typeface="Wingdings" panose="05000000000000000000" pitchFamily="2" charset="2"/>
              <a:buChar char="Ø"/>
            </a:pPr>
            <a:r>
              <a:rPr lang="fa-IR" sz="28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cs typeface="B Zar" panose="00000400000000000000" pitchFamily="2" charset="-78"/>
                <a:hlinkClick r:id="rId2" action="ppaction://hlinkfile"/>
              </a:rPr>
              <a:t>دستورالعمل آماده‌سازی داده‌های مکانی مقیاس 1:2000 برای تشکیل پایگاه داده توپوگرافی </a:t>
            </a:r>
            <a:r>
              <a:rPr lang="en-US" sz="28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cs typeface="B Zar" panose="00000400000000000000" pitchFamily="2" charset="-78"/>
                <a:hlinkClick r:id="rId2" action="ppaction://hlinkfile"/>
              </a:rPr>
              <a:t>(TDB)</a:t>
            </a:r>
            <a:r>
              <a:rPr lang="fa-IR" sz="28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cs typeface="B Zar" panose="00000400000000000000" pitchFamily="2" charset="-78"/>
                <a:hlinkClick r:id="rId2" action="ppaction://hlinkfile"/>
              </a:rPr>
              <a:t> نگارش 1.01 اردیبهشت 1401</a:t>
            </a:r>
            <a:endParaRPr lang="fa-IR" sz="28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cs typeface="B Zar" panose="00000400000000000000" pitchFamily="2" charset="-78"/>
            </a:endParaRPr>
          </a:p>
          <a:p>
            <a:pPr marL="0" indent="0" algn="r" rtl="1">
              <a:buClr>
                <a:srgbClr val="92D050"/>
              </a:buClr>
              <a:buNone/>
            </a:pPr>
            <a:endParaRPr lang="fa-IR" sz="2800" dirty="0">
              <a:solidFill>
                <a:schemeClr val="accent6">
                  <a:lumMod val="75000"/>
                </a:schemeClr>
              </a:solidFill>
              <a:cs typeface="B Zar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sz="28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cs typeface="B Zar" panose="00000400000000000000" pitchFamily="2" charset="-78"/>
                <a:hlinkClick r:id="rId3" action="ppaction://hlinkfile"/>
              </a:rPr>
              <a:t>دستورالعمل مدل داده مکانی چند مقیاسی نگارش 2.00 آذر 1400</a:t>
            </a:r>
            <a:endParaRPr lang="en-US" sz="28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cs typeface="B Zar" panose="00000400000000000000" pitchFamily="2" charset="-78"/>
            </a:endParaRPr>
          </a:p>
          <a:p>
            <a:pPr marL="0" indent="0" algn="r" rtl="1">
              <a:buNone/>
            </a:pPr>
            <a:endParaRPr lang="fa-IR" sz="2400" dirty="0" smtClean="0">
              <a:solidFill>
                <a:schemeClr val="accent5"/>
              </a:solidFill>
              <a:effectLst>
                <a:outerShdw blurRad="50800" dist="50800" dir="5400000" algn="ctr" rotWithShape="0">
                  <a:schemeClr val="tx1"/>
                </a:outerShdw>
              </a:effectLst>
              <a:cs typeface="B Zar" panose="00000400000000000000" pitchFamily="2" charset="-78"/>
            </a:endParaRPr>
          </a:p>
          <a:p>
            <a:pPr marL="0" indent="0" algn="r" rtl="1">
              <a:buNone/>
            </a:pPr>
            <a:endParaRPr lang="fa-IR" sz="2800" dirty="0">
              <a:solidFill>
                <a:schemeClr val="accent6">
                  <a:lumMod val="75000"/>
                </a:schemeClr>
              </a:solidFill>
              <a:cs typeface="B Zar" panose="00000400000000000000" pitchFamily="2" charset="-78"/>
            </a:endParaRPr>
          </a:p>
          <a:p>
            <a:pPr algn="r" rtl="1">
              <a:buFont typeface="Wingdings" panose="05000000000000000000" pitchFamily="2" charset="2"/>
              <a:buChar char="Ø"/>
            </a:pPr>
            <a:r>
              <a:rPr lang="fa-IR" sz="28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cs typeface="B Zar" panose="00000400000000000000" pitchFamily="2" charset="-78"/>
                <a:hlinkClick r:id="rId4" action="ppaction://hlinkfile"/>
              </a:rPr>
              <a:t>سایر نرم‌افزارها و برنامه‌های موجود داخلی جهت نظارت</a:t>
            </a:r>
            <a:endParaRPr lang="fa-IR" sz="28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cs typeface="B Zar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011260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اطلاعات ورودی جهت نظارت</a:t>
            </a:r>
            <a:endParaRPr lang="en-US" b="1" dirty="0">
              <a:ln w="10160">
                <a:solidFill>
                  <a:srgbClr val="54849A"/>
                </a:solidFill>
                <a:prstDash val="solid"/>
              </a:ln>
              <a:solidFill>
                <a:srgbClr val="0070C0"/>
              </a:solidFill>
              <a:effectLst>
                <a:outerShdw blurRad="50800" dist="38100" dir="2700000" algn="tl" rotWithShape="0">
                  <a:srgbClr val="0070C0">
                    <a:alpha val="40000"/>
                  </a:srgbClr>
                </a:outerShdw>
              </a:effectLst>
              <a:latin typeface="Century Gothic" panose="020B0502020202020204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 rt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32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پروژه‌های</a:t>
            </a:r>
            <a:r>
              <a:rPr lang="fa-IR" sz="30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30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GIS Ready</a:t>
            </a:r>
            <a:r>
              <a:rPr lang="fa-IR" sz="30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fa-IR" sz="32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در قالب </a:t>
            </a:r>
            <a:r>
              <a:rPr lang="en-US" sz="30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Shape Files</a:t>
            </a:r>
            <a:endParaRPr lang="fa-IR" sz="30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just" rtl="1">
              <a:buClr>
                <a:schemeClr val="accent6">
                  <a:lumMod val="75000"/>
                </a:schemeClr>
              </a:buClr>
              <a:buNone/>
            </a:pPr>
            <a:endParaRPr lang="fa-IR" sz="30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just" rtl="1">
              <a:buClr>
                <a:schemeClr val="accent6">
                  <a:lumMod val="75000"/>
                </a:schemeClr>
              </a:buClr>
              <a:buNone/>
            </a:pPr>
            <a:endParaRPr lang="fa-IR" sz="30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Clr>
                <a:schemeClr val="accent6">
                  <a:lumMod val="75000"/>
                </a:schemeClr>
              </a:buClr>
              <a:buFont typeface="Wingdings" panose="05000000000000000000" pitchFamily="2" charset="2"/>
              <a:buChar char="Ø"/>
            </a:pPr>
            <a:r>
              <a:rPr lang="fa-IR" sz="32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پروژه‌های</a:t>
            </a:r>
            <a:r>
              <a:rPr lang="fa-IR" sz="3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3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GIS Ready</a:t>
            </a:r>
            <a:r>
              <a:rPr lang="fa-IR" sz="30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fa-IR" sz="32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در قالب </a:t>
            </a:r>
            <a:r>
              <a:rPr lang="en-US" sz="30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Geospatial data</a:t>
            </a:r>
            <a:endParaRPr lang="fa-IR" sz="30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marL="0" indent="0" algn="just" rtl="1">
              <a:buClr>
                <a:schemeClr val="accent6">
                  <a:lumMod val="75000"/>
                </a:schemeClr>
              </a:buClr>
              <a:buNone/>
            </a:pPr>
            <a:endParaRPr lang="en-US" sz="30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7206633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فرم مشخصات عمومی پروژه‌های </a:t>
            </a:r>
            <a:r>
              <a:rPr lang="en-US" sz="3000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GIS Ready</a:t>
            </a:r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94655032"/>
              </p:ext>
            </p:extLst>
          </p:nvPr>
        </p:nvGraphicFramePr>
        <p:xfrm>
          <a:off x="1554480" y="1930401"/>
          <a:ext cx="7006589" cy="3784598"/>
        </p:xfrm>
        <a:graphic>
          <a:graphicData uri="http://schemas.openxmlformats.org/drawingml/2006/table">
            <a:tbl>
              <a:tblPr rtl="1" firstRow="1" firstCol="1" bandRow="1"/>
              <a:tblGrid>
                <a:gridCol w="3613146">
                  <a:extLst>
                    <a:ext uri="{9D8B030D-6E8A-4147-A177-3AD203B41FA5}">
                      <a16:colId xmlns:a16="http://schemas.microsoft.com/office/drawing/2014/main" val="3774501295"/>
                    </a:ext>
                  </a:extLst>
                </a:gridCol>
                <a:gridCol w="3393443">
                  <a:extLst>
                    <a:ext uri="{9D8B030D-6E8A-4147-A177-3AD203B41FA5}">
                      <a16:colId xmlns:a16="http://schemas.microsoft.com/office/drawing/2014/main" val="4148795610"/>
                    </a:ext>
                  </a:extLst>
                </a:gridCol>
              </a:tblGrid>
              <a:tr h="375828">
                <a:tc gridSpan="2">
                  <a:txBody>
                    <a:bodyPr/>
                    <a:lstStyle/>
                    <a:p>
                      <a:pPr marL="0" marR="0" indent="0" algn="ct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b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مشخصات عمومی پروژه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93202031"/>
                  </a:ext>
                </a:extLst>
              </a:tr>
              <a:tr h="527421">
                <a:tc gridSpan="2">
                  <a:txBody>
                    <a:bodyPr/>
                    <a:lstStyle/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موضوع قرارداد 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98851790"/>
                  </a:ext>
                </a:extLst>
              </a:tr>
              <a:tr h="375828">
                <a:tc>
                  <a:txBody>
                    <a:bodyPr/>
                    <a:lstStyle/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شماره و تاریخ قرارداد: 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تأییدکننده حد کار: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85623874"/>
                  </a:ext>
                </a:extLst>
              </a:tr>
              <a:tr h="375828">
                <a:tc>
                  <a:txBody>
                    <a:bodyPr/>
                    <a:lstStyle/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کارفرما: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مهندس مشاور: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78650859"/>
                  </a:ext>
                </a:extLst>
              </a:tr>
              <a:tr h="375828">
                <a:tc>
                  <a:txBody>
                    <a:bodyPr/>
                    <a:lstStyle/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نام منطقه: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استان: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88775236"/>
                  </a:ext>
                </a:extLst>
              </a:tr>
              <a:tr h="375828">
                <a:tc>
                  <a:txBody>
                    <a:bodyPr/>
                    <a:lstStyle/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مساحت تقریبی عملیات (هکتار):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زون: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08491158"/>
                  </a:ext>
                </a:extLst>
              </a:tr>
              <a:tr h="375828">
                <a:tc>
                  <a:txBody>
                    <a:bodyPr/>
                    <a:lstStyle/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مقیاس نقشه:</a:t>
                      </a:r>
                      <a:endParaRPr lang="en-US" sz="12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654813136"/>
                  </a:ext>
                </a:extLst>
              </a:tr>
              <a:tr h="1002209">
                <a:tc gridSpan="2">
                  <a:txBody>
                    <a:bodyPr/>
                    <a:lstStyle/>
                    <a:p>
                      <a:pPr marL="0" marR="0" indent="0" algn="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245610" algn="l"/>
                          <a:tab pos="5274310" algn="r"/>
                        </a:tabLst>
                      </a:pPr>
                      <a:r>
                        <a:rPr lang="fa-IR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Zar" panose="00000400000000000000" pitchFamily="2" charset="-78"/>
                        </a:rPr>
                        <a:t>نظارت/کنترل از تاریخ                        لغایت                 </a:t>
                      </a:r>
                      <a:endParaRPr lang="fa-IR" sz="1050" b="1" dirty="0" smtClean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B Zar" panose="00000400000000000000" pitchFamily="2" charset="-78"/>
                      </a:endParaRPr>
                    </a:p>
                    <a:p>
                      <a:pPr marL="0" marR="0" indent="0" algn="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245610" algn="l"/>
                          <a:tab pos="5274310" algn="r"/>
                        </a:tabLst>
                      </a:pP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  <a:p>
                      <a:pPr marL="0" marR="0" indent="0" algn="r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tabLst>
                          <a:tab pos="4245610" algn="l"/>
                          <a:tab pos="5274310" algn="r"/>
                        </a:tabLst>
                      </a:pPr>
                      <a:r>
                        <a:rPr lang="fa-IR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Zar" panose="00000400000000000000" pitchFamily="2" charset="-78"/>
                        </a:rPr>
                        <a:t>نظارت مرحله  </a:t>
                      </a:r>
                      <a:r>
                        <a:rPr lang="fa-IR" sz="105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Zar" panose="00000400000000000000" pitchFamily="2" charset="-78"/>
                        </a:rPr>
                        <a:t>اول</a:t>
                      </a:r>
                      <a:r>
                        <a:rPr lang="fa-IR" sz="105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Zar" panose="00000400000000000000" pitchFamily="2" charset="-78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fa-IR" sz="105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Zar" panose="00000400000000000000" pitchFamily="2" charset="-78"/>
                        </a:rPr>
                        <a:t>            </a:t>
                      </a:r>
                      <a:r>
                        <a:rPr lang="fa-IR" sz="1050" b="1" dirty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Zar" panose="00000400000000000000" pitchFamily="2" charset="-78"/>
                        </a:rPr>
                        <a:t>نظارت مرحله دوم </a:t>
                      </a:r>
                      <a:r>
                        <a:rPr lang="fa-IR" sz="105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Zar" panose="00000400000000000000" pitchFamily="2" charset="-78"/>
                          <a:sym typeface="Wingdings 2" panose="05020102010507070707" pitchFamily="18" charset="2"/>
                        </a:rPr>
                        <a:t></a:t>
                      </a:r>
                      <a:r>
                        <a:rPr lang="fa-IR" sz="1050" b="1" dirty="0" smtClean="0">
                          <a:effectLst/>
                          <a:latin typeface="Times New Roman" panose="02020603050405020304" pitchFamily="18" charset="0"/>
                          <a:ea typeface="Times New Roman" panose="02020603050405020304" pitchFamily="18" charset="0"/>
                          <a:cs typeface="B Zar" panose="00000400000000000000" pitchFamily="2" charset="-78"/>
                        </a:rPr>
                        <a:t> 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  <a:p>
                      <a:pPr marL="0" marR="0" indent="64135" algn="just" rtl="1">
                        <a:lnSpc>
                          <a:spcPct val="12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a-IR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B Zar" panose="00000400000000000000" pitchFamily="2" charset="-78"/>
                        </a:rPr>
                        <a:t> </a:t>
                      </a:r>
                      <a:endParaRPr lang="en-US" sz="12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B Zar" panose="00000400000000000000" pitchFamily="2" charset="-78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33872084"/>
                  </a:ext>
                </a:extLst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61532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1- کنترل </a:t>
            </a:r>
            <a:r>
              <a:rPr lang="fa-IR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</a:rPr>
              <a:t>اولیه و کلی پروژه</a:t>
            </a:r>
            <a:endParaRPr lang="en-US" b="1" dirty="0">
              <a:ln w="10160">
                <a:solidFill>
                  <a:srgbClr val="54849A"/>
                </a:solidFill>
                <a:prstDash val="solid"/>
              </a:ln>
              <a:solidFill>
                <a:srgbClr val="0070C0"/>
              </a:solidFill>
              <a:effectLst>
                <a:outerShdw blurRad="50800" dist="38100" dir="2700000" algn="tl" rotWithShape="0">
                  <a:srgbClr val="0070C0">
                    <a:alpha val="40000"/>
                  </a:srgbClr>
                </a:outerShdw>
              </a:effectLst>
              <a:latin typeface="Century Gothic" panose="020B0502020202020204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93251" y="2412838"/>
            <a:ext cx="8596668" cy="3880773"/>
          </a:xfrm>
        </p:spPr>
        <p:txBody>
          <a:bodyPr>
            <a:normAutofit/>
          </a:bodyPr>
          <a:lstStyle/>
          <a:p>
            <a:pPr algn="just" rtl="1">
              <a:buFont typeface="Wingdings" panose="05000000000000000000" pitchFamily="2" charset="2"/>
              <a:buChar char="Ø"/>
            </a:pPr>
            <a:r>
              <a:rPr lang="ar-SA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کنترل وجود </a:t>
            </a:r>
            <a:r>
              <a:rPr lang="ar-SA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پوشه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‌</a:t>
            </a:r>
            <a:r>
              <a:rPr lang="ar-SA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های لازم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(Area, Line, Point, Metadata)</a:t>
            </a:r>
            <a:endParaRPr lang="fa-IR" sz="2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ar-SA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کنترل </a:t>
            </a:r>
            <a:r>
              <a:rPr lang="ar-SA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قرارگیری </a:t>
            </a:r>
            <a:r>
              <a:rPr lang="ar-SA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هر فایل در </a:t>
            </a:r>
            <a:r>
              <a:rPr lang="ar-SA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پوشه </a:t>
            </a:r>
            <a:r>
              <a:rPr lang="ar-SA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مربوطه </a:t>
            </a:r>
            <a:r>
              <a:rPr lang="ar-SA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خود</a:t>
            </a:r>
            <a:endParaRPr lang="fa-IR" sz="2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ar-SA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2" action="ppaction://hlinkfile"/>
              </a:rPr>
              <a:t>کنترل نام هر فایل</a:t>
            </a:r>
            <a:endParaRPr lang="fa-IR" sz="24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ar-SA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وجود پسوند ماهیت هر </a:t>
            </a:r>
            <a:r>
              <a:rPr lang="ar-SA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فایل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20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(*_P, *_L, *_A)</a:t>
            </a:r>
            <a:endParaRPr lang="fa-IR" sz="20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دو بعدی بودن 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فایل‌ها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سیستم تصویر و زون مختصاتی صحیح</a:t>
            </a:r>
            <a:endParaRPr lang="en-US" sz="24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endParaRPr lang="en-US" sz="24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725901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just" rtl="1"/>
            <a:r>
              <a:rPr lang="fa-IR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  <a:hlinkClick r:id="rId2" action="ppaction://hlinkfile"/>
              </a:rPr>
              <a:t>2- کنترل تکمیل بودن </a:t>
            </a:r>
            <a:r>
              <a:rPr lang="fa-IR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  <a:hlinkClick r:id="rId2" action="ppaction://hlinkfile"/>
              </a:rPr>
              <a:t>پروژه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015597"/>
            <a:ext cx="8596668" cy="3880773"/>
          </a:xfrm>
        </p:spPr>
        <p:txBody>
          <a:bodyPr>
            <a:normAutofit/>
          </a:bodyPr>
          <a:lstStyle/>
          <a:p>
            <a:pPr algn="just" rtl="1">
              <a:buFont typeface="Wingdings" panose="05000000000000000000" pitchFamily="2" charset="2"/>
              <a:buChar char="Ø"/>
            </a:pPr>
            <a:r>
              <a:rPr lang="ar-SA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وجود کلیه لایه‌های خطی،</a:t>
            </a:r>
            <a:r>
              <a:rPr lang="fa-IR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ar-SA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سطحی، نقطه</a:t>
            </a:r>
            <a:r>
              <a:rPr lang="fa-IR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‌</a:t>
            </a:r>
            <a:r>
              <a:rPr lang="ar-SA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ای موجود در فایل 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مبنا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ar-SA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صحت تفکیک </a:t>
            </a:r>
            <a:r>
              <a:rPr lang="ar-SA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لایه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‌</a:t>
            </a:r>
            <a:r>
              <a:rPr lang="ar-SA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های </a:t>
            </a:r>
            <a:r>
              <a:rPr lang="ar-SA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خطی، سطحی، </a:t>
            </a:r>
            <a:r>
              <a:rPr lang="ar-SA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نقطه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‌</a:t>
            </a:r>
            <a:r>
              <a:rPr lang="ar-SA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ای</a:t>
            </a:r>
            <a:endParaRPr lang="fa-IR" sz="2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کامل بودن عوارض هر فایل بر اساس لایه‌های 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فایل</a:t>
            </a:r>
            <a:r>
              <a:rPr lang="en-US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en-US" sz="2400" dirty="0" err="1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Dgn</a:t>
            </a:r>
            <a:r>
              <a:rPr lang="en-US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 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یا </a:t>
            </a:r>
            <a:r>
              <a:rPr lang="en-US" sz="2400" dirty="0" err="1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Dwg</a:t>
            </a:r>
            <a:endParaRPr lang="fa-IR" sz="2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کنترل وجود عوارض سطحی استخراج شده از 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متن‌های </a:t>
            </a:r>
            <a:r>
              <a:rPr lang="fa-IR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فایل 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مبنا</a:t>
            </a: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بررسی صحت ترسیم محور خیابان فرعی از روی </a:t>
            </a:r>
            <a:r>
              <a:rPr lang="fa-IR" sz="2400" dirty="0" smtClean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3" action="ppaction://hlinkfile"/>
              </a:rPr>
              <a:t>اسامی</a:t>
            </a:r>
            <a:endParaRPr lang="fa-IR" sz="2400" dirty="0" smtClean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algn="just" rtl="1"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chemeClr val="accent6">
                      <a:lumMod val="75000"/>
                    </a:schemeClr>
                  </a:solidFill>
                </a:ln>
                <a:solidFill>
                  <a:schemeClr val="accent6">
                    <a:lumMod val="75000"/>
                  </a:schemeClr>
                </a:solidFill>
                <a:latin typeface="Times New Roman" panose="02020603050405020304" pitchFamily="18" charset="0"/>
                <a:cs typeface="B Zar" panose="00000400000000000000" pitchFamily="2" charset="-78"/>
                <a:hlinkClick r:id="rId4" action="ppaction://hlinkfile"/>
              </a:rPr>
              <a:t>کنترل محور راه‌ها و میدان</a:t>
            </a:r>
            <a:endParaRPr lang="en-US" sz="2400" dirty="0">
              <a:ln>
                <a:solidFill>
                  <a:schemeClr val="accent6">
                    <a:lumMod val="75000"/>
                  </a:schemeClr>
                </a:solidFill>
              </a:ln>
              <a:solidFill>
                <a:schemeClr val="accent6">
                  <a:lumMod val="75000"/>
                </a:scheme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1282745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just" rtl="1"/>
            <a:r>
              <a:rPr lang="fa-IR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  <a:hlinkClick r:id="rId2" action="ppaction://hlinkfile"/>
              </a:rPr>
              <a:t>3- </a:t>
            </a:r>
            <a:r>
              <a:rPr lang="fa-IR" b="1" dirty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  <a:hlinkClick r:id="rId2" action="ppaction://hlinkfile"/>
              </a:rPr>
              <a:t>کنترل </a:t>
            </a:r>
            <a:r>
              <a:rPr lang="fa-IR" b="1" dirty="0" smtClean="0">
                <a:ln w="10160">
                  <a:solidFill>
                    <a:srgbClr val="54849A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50800" dist="38100" dir="2700000" algn="tl" rotWithShape="0">
                    <a:srgbClr val="0070C0">
                      <a:alpha val="40000"/>
                    </a:srgbClr>
                  </a:outerShdw>
                </a:effectLst>
                <a:latin typeface="Century Gothic" panose="020B0502020202020204"/>
                <a:cs typeface="B Titr" panose="00000700000000000000" pitchFamily="2" charset="-78"/>
                <a:hlinkClick r:id="rId2" action="ppaction://hlinkfile"/>
              </a:rPr>
              <a:t>ساختار جداول</a:t>
            </a:r>
            <a:endParaRPr lang="en-US" b="1" dirty="0">
              <a:ln w="10160">
                <a:solidFill>
                  <a:srgbClr val="54849A"/>
                </a:solidFill>
                <a:prstDash val="solid"/>
              </a:ln>
              <a:solidFill>
                <a:srgbClr val="0070C0"/>
              </a:solidFill>
              <a:effectLst>
                <a:outerShdw blurRad="50800" dist="38100" dir="2700000" algn="tl" rotWithShape="0">
                  <a:srgbClr val="0070C0">
                    <a:alpha val="40000"/>
                  </a:srgbClr>
                </a:outerShdw>
              </a:effectLst>
              <a:latin typeface="Century Gothic" panose="020B0502020202020204"/>
              <a:cs typeface="B Titr" panose="00000700000000000000" pitchFamily="2" charset="-78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algn="just" rtl="1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کنترل وجود فیلدهای </a:t>
            </a:r>
            <a:r>
              <a:rPr lang="ar-SA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استاندارد</a:t>
            </a: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lvl="0" algn="just" rtl="1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کنترل اسامی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فیلدها</a:t>
            </a:r>
          </a:p>
          <a:p>
            <a:pPr lvl="0" algn="just" rtl="1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کنترل صحت ساختار هر </a:t>
            </a:r>
            <a:r>
              <a:rPr lang="ar-SA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فیلد</a:t>
            </a: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lvl="0" algn="just" rtl="1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کنترل طول </a:t>
            </a:r>
            <a:r>
              <a:rPr lang="ar-SA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فیلدها</a:t>
            </a: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lvl="0" algn="just" rtl="1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ar-SA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عدم وجود فیلدهای </a:t>
            </a:r>
            <a:r>
              <a:rPr lang="ar-SA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اضافه</a:t>
            </a:r>
            <a:endParaRPr lang="fa-IR" sz="2400" dirty="0" smtClean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  <a:p>
            <a:pPr lvl="0" algn="just" rtl="1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عدم وجود رکوردهای </a:t>
            </a:r>
            <a:r>
              <a:rPr lang="fa-IR" sz="2400" dirty="0" smtClean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اضافه</a:t>
            </a:r>
          </a:p>
          <a:p>
            <a:pPr lvl="0" algn="just" rtl="1">
              <a:buClr>
                <a:srgbClr val="90C226"/>
              </a:buClr>
              <a:buFont typeface="Wingdings" panose="05000000000000000000" pitchFamily="2" charset="2"/>
              <a:buChar char="Ø"/>
            </a:pPr>
            <a:r>
              <a:rPr lang="fa-IR" sz="2400" dirty="0">
                <a:ln>
                  <a:solidFill>
                    <a:srgbClr val="918655">
                      <a:lumMod val="75000"/>
                    </a:srgbClr>
                  </a:solidFill>
                </a:ln>
                <a:solidFill>
                  <a:srgbClr val="918655">
                    <a:lumMod val="75000"/>
                  </a:srgbClr>
                </a:solidFill>
                <a:latin typeface="Times New Roman" panose="02020603050405020304" pitchFamily="18" charset="0"/>
                <a:cs typeface="B Zar" panose="00000400000000000000" pitchFamily="2" charset="-78"/>
              </a:rPr>
              <a:t>صحت نمایش اطلاعات</a:t>
            </a:r>
            <a:endParaRPr lang="en-US" sz="2400" dirty="0">
              <a:ln>
                <a:solidFill>
                  <a:srgbClr val="918655">
                    <a:lumMod val="75000"/>
                  </a:srgbClr>
                </a:solidFill>
              </a:ln>
              <a:solidFill>
                <a:srgbClr val="918655">
                  <a:lumMod val="75000"/>
                </a:srgbClr>
              </a:solidFill>
              <a:latin typeface="Times New Roman" panose="02020603050405020304" pitchFamily="18" charset="0"/>
              <a:cs typeface="B Zar" panose="00000400000000000000" pitchFamily="2" charset="-78"/>
            </a:endParaRP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1675801" cy="20155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3410376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877</TotalTime>
  <Words>501</Words>
  <Application>Microsoft Office PowerPoint</Application>
  <PresentationFormat>Widescreen</PresentationFormat>
  <Paragraphs>104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12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8" baseType="lpstr">
      <vt:lpstr>Arial</vt:lpstr>
      <vt:lpstr>B Nazanin</vt:lpstr>
      <vt:lpstr>B Titr</vt:lpstr>
      <vt:lpstr>B Zar</vt:lpstr>
      <vt:lpstr>Calibri</vt:lpstr>
      <vt:lpstr>Century Gothic</vt:lpstr>
      <vt:lpstr>Tahoma</vt:lpstr>
      <vt:lpstr>Times New Roman</vt:lpstr>
      <vt:lpstr>Trebuchet MS</vt:lpstr>
      <vt:lpstr>Wingdings</vt:lpstr>
      <vt:lpstr>Wingdings 2</vt:lpstr>
      <vt:lpstr>Wingdings 3</vt:lpstr>
      <vt:lpstr>Facet</vt:lpstr>
      <vt:lpstr>PowerPoint Presentation</vt:lpstr>
      <vt:lpstr>PowerPoint Presentation</vt:lpstr>
      <vt:lpstr>PowerPoint Presentation</vt:lpstr>
      <vt:lpstr>دستورالعمل‌های مورد استفاده در کنترل GIS Ready</vt:lpstr>
      <vt:lpstr>اطلاعات ورودی جهت نظارت</vt:lpstr>
      <vt:lpstr>فرم مشخصات عمومی پروژه‌های GIS Ready</vt:lpstr>
      <vt:lpstr>1- کنترل اولیه و کلی پروژه</vt:lpstr>
      <vt:lpstr>2- کنترل تکمیل بودن پروژه</vt:lpstr>
      <vt:lpstr>3- کنترل ساختار جداول</vt:lpstr>
      <vt:lpstr>4- کنترل صحت عوارض توصیفی</vt:lpstr>
      <vt:lpstr>5- کنترل روابط توپولوژیکی</vt:lpstr>
      <vt:lpstr>5- کنترل روابط توپولوژیکی</vt:lpstr>
      <vt:lpstr>6- کنترل لایه‌های خاص</vt:lpstr>
      <vt:lpstr>6- بررسی Metadata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Zeynab EyvazPur</dc:creator>
  <cp:lastModifiedBy>SHirin Akbari</cp:lastModifiedBy>
  <cp:revision>64</cp:revision>
  <dcterms:created xsi:type="dcterms:W3CDTF">2024-10-06T07:20:39Z</dcterms:created>
  <dcterms:modified xsi:type="dcterms:W3CDTF">2024-11-20T08:56:33Z</dcterms:modified>
</cp:coreProperties>
</file>