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479" r:id="rId2"/>
  </p:sldMasterIdLst>
  <p:notesMasterIdLst>
    <p:notesMasterId r:id="rId72"/>
  </p:notesMasterIdLst>
  <p:handoutMasterIdLst>
    <p:handoutMasterId r:id="rId73"/>
  </p:handoutMasterIdLst>
  <p:sldIdLst>
    <p:sldId id="260" r:id="rId3"/>
    <p:sldId id="257" r:id="rId4"/>
    <p:sldId id="297" r:id="rId5"/>
    <p:sldId id="384" r:id="rId6"/>
    <p:sldId id="396" r:id="rId7"/>
    <p:sldId id="397" r:id="rId8"/>
    <p:sldId id="398" r:id="rId9"/>
    <p:sldId id="399" r:id="rId10"/>
    <p:sldId id="388" r:id="rId11"/>
    <p:sldId id="400" r:id="rId12"/>
    <p:sldId id="401" r:id="rId13"/>
    <p:sldId id="402" r:id="rId14"/>
    <p:sldId id="403" r:id="rId15"/>
    <p:sldId id="389" r:id="rId16"/>
    <p:sldId id="405" r:id="rId17"/>
    <p:sldId id="407" r:id="rId18"/>
    <p:sldId id="406" r:id="rId19"/>
    <p:sldId id="383" r:id="rId20"/>
    <p:sldId id="360" r:id="rId21"/>
    <p:sldId id="378" r:id="rId22"/>
    <p:sldId id="377" r:id="rId23"/>
    <p:sldId id="387" r:id="rId24"/>
    <p:sldId id="408" r:id="rId25"/>
    <p:sldId id="413" r:id="rId26"/>
    <p:sldId id="411" r:id="rId27"/>
    <p:sldId id="412" r:id="rId28"/>
    <p:sldId id="414" r:id="rId29"/>
    <p:sldId id="415" r:id="rId30"/>
    <p:sldId id="416" r:id="rId31"/>
    <p:sldId id="417" r:id="rId32"/>
    <p:sldId id="410" r:id="rId33"/>
    <p:sldId id="376" r:id="rId34"/>
    <p:sldId id="409" r:id="rId35"/>
    <p:sldId id="418" r:id="rId36"/>
    <p:sldId id="419" r:id="rId37"/>
    <p:sldId id="420" r:id="rId38"/>
    <p:sldId id="421" r:id="rId39"/>
    <p:sldId id="375" r:id="rId40"/>
    <p:sldId id="404" r:id="rId41"/>
    <p:sldId id="394" r:id="rId42"/>
    <p:sldId id="422" r:id="rId43"/>
    <p:sldId id="424" r:id="rId44"/>
    <p:sldId id="393" r:id="rId45"/>
    <p:sldId id="423" r:id="rId46"/>
    <p:sldId id="391" r:id="rId47"/>
    <p:sldId id="425" r:id="rId48"/>
    <p:sldId id="392" r:id="rId49"/>
    <p:sldId id="390" r:id="rId50"/>
    <p:sldId id="386" r:id="rId51"/>
    <p:sldId id="385" r:id="rId52"/>
    <p:sldId id="426" r:id="rId53"/>
    <p:sldId id="427" r:id="rId54"/>
    <p:sldId id="428" r:id="rId55"/>
    <p:sldId id="430" r:id="rId56"/>
    <p:sldId id="429" r:id="rId57"/>
    <p:sldId id="431" r:id="rId58"/>
    <p:sldId id="327" r:id="rId59"/>
    <p:sldId id="432" r:id="rId60"/>
    <p:sldId id="433" r:id="rId61"/>
    <p:sldId id="434" r:id="rId62"/>
    <p:sldId id="435" r:id="rId63"/>
    <p:sldId id="436" r:id="rId64"/>
    <p:sldId id="437" r:id="rId65"/>
    <p:sldId id="438" r:id="rId66"/>
    <p:sldId id="370" r:id="rId67"/>
    <p:sldId id="328" r:id="rId68"/>
    <p:sldId id="317" r:id="rId69"/>
    <p:sldId id="439" r:id="rId70"/>
    <p:sldId id="330" r:id="rId71"/>
  </p:sldIdLst>
  <p:sldSz cx="12192000" cy="6858000"/>
  <p:notesSz cx="6858000" cy="9144000"/>
  <p:custDataLst>
    <p:tags r:id="rId74"/>
  </p:custDataLst>
  <p:defaultTextStyle>
    <a:defPPr>
      <a:defRPr lang="zh-CN"/>
    </a:defPPr>
    <a:lvl1pPr algn="l" defTabSz="912813"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5C1"/>
    <a:srgbClr val="FFAA19"/>
    <a:srgbClr val="324F00"/>
    <a:srgbClr val="CE8983"/>
    <a:srgbClr val="5B463F"/>
    <a:srgbClr val="222832"/>
    <a:srgbClr val="2C3441"/>
    <a:srgbClr val="007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950" autoAdjust="0"/>
  </p:normalViewPr>
  <p:slideViewPr>
    <p:cSldViewPr snapToGrid="0">
      <p:cViewPr varScale="1">
        <p:scale>
          <a:sx n="100" d="100"/>
          <a:sy n="100" d="100"/>
        </p:scale>
        <p:origin x="954" y="108"/>
      </p:cViewPr>
      <p:guideLst>
        <p:guide orient="horz" pos="2160"/>
        <p:guide pos="3840"/>
      </p:guideLst>
    </p:cSldViewPr>
  </p:slideViewPr>
  <p:notesTextViewPr>
    <p:cViewPr>
      <p:scale>
        <a:sx n="1" d="1"/>
        <a:sy n="1" d="1"/>
      </p:scale>
      <p:origin x="0" y="0"/>
    </p:cViewPr>
  </p:notesTextViewPr>
  <p:sorterViewPr>
    <p:cViewPr>
      <p:scale>
        <a:sx n="74" d="100"/>
        <a:sy n="74" d="100"/>
      </p:scale>
      <p:origin x="0" y="7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A51047EC-48CA-4A83-BABE-80A1BD323020}" type="datetimeFigureOut">
              <a:rPr lang="zh-CN" altLang="en-US"/>
              <a:pPr>
                <a:defRPr/>
              </a:pPr>
              <a:t>2023/10/1</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E33097BC-4CD2-45ED-ABF7-89A38ACBC687}" type="slidenum">
              <a:rPr lang="zh-CN" altLang="en-US"/>
              <a:pPr>
                <a:defRPr/>
              </a:pPr>
              <a:t>‹#›</a:t>
            </a:fld>
            <a:endParaRPr lang="zh-CN" altLang="en-US">
              <a:cs typeface="+mn-cs"/>
            </a:endParaRPr>
          </a:p>
        </p:txBody>
      </p:sp>
    </p:spTree>
    <p:extLst>
      <p:ext uri="{BB962C8B-B14F-4D97-AF65-F5344CB8AC3E}">
        <p14:creationId xmlns:p14="http://schemas.microsoft.com/office/powerpoint/2010/main" val="397952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30CC22C9-56A7-4406-8F49-E8D26E3B539B}" type="datetimeFigureOut">
              <a:rPr lang="zh-CN" altLang="en-US"/>
              <a:pPr>
                <a:defRPr/>
              </a:pPr>
              <a:t>2023/10/1</a:t>
            </a:fld>
            <a:endParaRPr lang="zh-CN" altLang="en-US">
              <a:cs typeface="+mn-cs"/>
            </a:endParaRPr>
          </a:p>
        </p:txBody>
      </p:sp>
      <p:sp>
        <p:nvSpPr>
          <p:cNvPr id="2662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741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C6273A53-0E26-49AE-875D-003346193DFD}" type="slidenum">
              <a:rPr lang="zh-CN" altLang="en-US"/>
              <a:pPr>
                <a:defRPr/>
              </a:pPr>
              <a:t>‹#›</a:t>
            </a:fld>
            <a:endParaRPr lang="zh-CN" altLang="en-US">
              <a:cs typeface="+mn-cs"/>
            </a:endParaRPr>
          </a:p>
        </p:txBody>
      </p:sp>
    </p:spTree>
    <p:extLst>
      <p:ext uri="{BB962C8B-B14F-4D97-AF65-F5344CB8AC3E}">
        <p14:creationId xmlns:p14="http://schemas.microsoft.com/office/powerpoint/2010/main" val="26431494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A6D9FB5-4004-4045-AF3D-B01E32572737}" type="slidenum">
              <a:rPr lang="zh-CN" altLang="en-US" smtClean="0"/>
              <a:pPr>
                <a:defRPr/>
              </a:pPr>
              <a:t>1</a:t>
            </a:fld>
            <a:endParaRPr lang="zh-CN" alt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289D6EA-2FB8-4B3B-A849-1BE26835BF2C}" type="slidenum">
              <a:rPr lang="zh-CN" altLang="en-US" smtClean="0"/>
              <a:pPr>
                <a:defRPr/>
              </a:pPr>
              <a:t>67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08330C8-B475-471B-90E2-29499511F266}" type="slidenum">
              <a:rPr lang="zh-CN" altLang="en-US" smtClean="0"/>
              <a:pPr>
                <a:defRPr/>
              </a:pPr>
              <a:t>69</a:t>
            </a:fld>
            <a:endParaRPr lang="zh-CN" alt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AFCD06A-5BB5-495C-AA1E-388EF5E1E2EC}" type="slidenum">
              <a:rPr lang="zh-CN" altLang="en-US" smtClean="0"/>
              <a:pPr>
                <a:defRPr/>
              </a:pPr>
              <a:t>2</a:t>
            </a:fld>
            <a:endParaRPr lang="zh-CN" alt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A777F66-9D48-4512-AACC-956D5EC6A769}" type="slidenum">
              <a:rPr lang="zh-CN" altLang="en-US" smtClean="0"/>
              <a:pPr>
                <a:defRPr/>
              </a:pPr>
              <a:t>3</a:t>
            </a:fld>
            <a:endParaRPr lang="zh-CN" alt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A777F66-9D48-4512-AACC-956D5EC6A769}" type="slidenum">
              <a:rPr lang="zh-CN" altLang="en-US" smtClean="0">
                <a:solidFill>
                  <a:prstClr val="black"/>
                </a:solidFill>
              </a:rPr>
              <a:pPr>
                <a:defRPr/>
              </a:pPr>
              <a:t>13</a:t>
            </a:fld>
            <a:endParaRPr lang="zh-CN" altLang="en-US">
              <a:solidFill>
                <a:prstClr val="black"/>
              </a:solidFill>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CD6BE18-54B5-4553-85FD-CF70CB3CFFF0}" type="slidenum">
              <a:rPr lang="zh-CN" altLang="en-US" smtClean="0">
                <a:solidFill>
                  <a:prstClr val="black"/>
                </a:solidFill>
              </a:rPr>
              <a:pPr>
                <a:defRPr/>
              </a:pPr>
              <a:t>18</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A777F66-9D48-4512-AACC-956D5EC6A769}" type="slidenum">
              <a:rPr lang="zh-CN" altLang="en-US" smtClean="0"/>
              <a:pPr>
                <a:defRPr/>
              </a:pPr>
              <a:t>39</a:t>
            </a:fld>
            <a:endParaRPr lang="zh-CN" alt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A777F66-9D48-4512-AACC-956D5EC6A769}" type="slidenum">
              <a:rPr lang="zh-CN" altLang="en-US" smtClean="0"/>
              <a:pPr>
                <a:defRPr/>
              </a:pPr>
              <a:t>44</a:t>
            </a:fld>
            <a:endParaRPr lang="zh-CN" alt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156CA9C-925F-4CF0-BF33-0E12652CADF4}" type="slidenum">
              <a:rPr lang="zh-CN" altLang="en-US" smtClean="0"/>
              <a:pPr>
                <a:defRPr/>
              </a:pPr>
              <a:t>57</a:t>
            </a:fld>
            <a:endParaRPr lang="zh-CN" alt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7E50A3D-C299-4AC5-83E3-28A7FEFADEC0}" type="slidenum">
              <a:rPr lang="zh-CN" altLang="en-US" smtClean="0"/>
              <a:pPr>
                <a:defRPr/>
              </a:pPr>
              <a:t>66</a:t>
            </a:fld>
            <a:endParaRPr lang="zh-CN" alt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extLst>
      <p:ext uri="{BB962C8B-B14F-4D97-AF65-F5344CB8AC3E}">
        <p14:creationId xmlns:p14="http://schemas.microsoft.com/office/powerpoint/2010/main" val="2800760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801762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95329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30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811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extLst>
      <p:ext uri="{BB962C8B-B14F-4D97-AF65-F5344CB8AC3E}">
        <p14:creationId xmlns:p14="http://schemas.microsoft.com/office/powerpoint/2010/main" val="4256671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260300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extLst>
      <p:ext uri="{BB962C8B-B14F-4D97-AF65-F5344CB8AC3E}">
        <p14:creationId xmlns:p14="http://schemas.microsoft.com/office/powerpoint/2010/main" val="24898575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4280192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879196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1000721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718504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678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460323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643401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125978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0090639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85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993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extLst>
      <p:ext uri="{BB962C8B-B14F-4D97-AF65-F5344CB8AC3E}">
        <p14:creationId xmlns:p14="http://schemas.microsoft.com/office/powerpoint/2010/main" val="1854431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648386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1795347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431015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573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1810597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1881775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 id="2147485491" r:id="rId12"/>
    <p:sldLayoutId id="2147485492" r:id="rId1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2813"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013" indent="-227013" algn="l" defTabSz="912813"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14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5986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58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33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05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77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49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 id="2147485504" r:id="rId12"/>
    <p:sldLayoutId id="2147485505" r:id="rId1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2813"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013" indent="-227013" algn="l" defTabSz="912813"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14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5986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5813" indent="-227013" algn="l" defTabSz="912813"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33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05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77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49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62.jp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2.jp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8.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image" Target="../media/image69.jp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8.jp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jp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9.jpg"/><Relationship Id="rId4" Type="http://schemas.openxmlformats.org/officeDocument/2006/relationships/image" Target="../media/image88.jp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582738" y="739775"/>
            <a:ext cx="10290175" cy="4456113"/>
          </a:xfrm>
          <a:prstGeom prst="rect">
            <a:avLst/>
          </a:prstGeom>
          <a:solidFill>
            <a:schemeClr val="accent4">
              <a:lumMod val="20000"/>
              <a:lumOff val="80000"/>
            </a:schemeClr>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93188" name="文本框 6"/>
          <p:cNvSpPr txBox="1">
            <a:spLocks noChangeArrowheads="1"/>
          </p:cNvSpPr>
          <p:nvPr/>
        </p:nvSpPr>
        <p:spPr bwMode="auto">
          <a:xfrm>
            <a:off x="2188940" y="1733550"/>
            <a:ext cx="847860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fa-IR" altLang="zh-CN"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sym typeface="Microsoft YaHei" panose="020B0503020204020204" pitchFamily="34" charset="-122"/>
              </a:rPr>
              <a:t>آموزش </a:t>
            </a:r>
            <a:r>
              <a:rPr lang="ar-SA"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دستورالعمل </a:t>
            </a:r>
            <a:r>
              <a:rPr lang="fa-IR"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تهیه </a:t>
            </a:r>
            <a:r>
              <a:rPr lang="ar-SA"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نقشه‌ و</a:t>
            </a:r>
            <a:endParaRPr lang="fa-IR"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endParaRPr>
          </a:p>
          <a:p>
            <a:pPr algn="ctr" rtl="1"/>
            <a:r>
              <a:rPr lang="ar-SA"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 اطلاعات مکانی</a:t>
            </a:r>
            <a:r>
              <a:rPr lang="fa-IR"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 </a:t>
            </a:r>
            <a:r>
              <a:rPr lang="ar-SA"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rPr>
              <a:t>به روش فتوگرامتری پهپاد</a:t>
            </a:r>
            <a:endParaRPr lang="en-US"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endParaRPr>
          </a:p>
          <a:p>
            <a:pPr algn="ctr" rtl="1">
              <a:buFont typeface="Arial" panose="020B0604020202020204" pitchFamily="34" charset="0"/>
              <a:buNone/>
              <a:defRPr/>
            </a:pPr>
            <a:r>
              <a:rPr lang="fa-IR" altLang="zh-CN" sz="4400" b="1" dirty="0">
                <a:solidFill>
                  <a:schemeClr val="accent5">
                    <a:lumMod val="50000"/>
                  </a:schemeClr>
                </a:solidFill>
                <a:latin typeface="方正楷体简体" panose="03000509000000000000" pitchFamily="65" charset="-122"/>
                <a:ea typeface="方正楷体简体" panose="03000509000000000000" pitchFamily="65" charset="-122"/>
                <a:cs typeface="B Zar" panose="00000400000000000000" pitchFamily="2" charset="-78"/>
                <a:sym typeface="Microsoft YaHei" panose="020B0503020204020204" pitchFamily="34" charset="-122"/>
              </a:rPr>
              <a:t> </a:t>
            </a:r>
          </a:p>
        </p:txBody>
      </p:sp>
      <p:cxnSp>
        <p:nvCxnSpPr>
          <p:cNvPr id="93189" name="直接连接符 6"/>
          <p:cNvCxnSpPr>
            <a:cxnSpLocks/>
          </p:cNvCxnSpPr>
          <p:nvPr/>
        </p:nvCxnSpPr>
        <p:spPr bwMode="auto">
          <a:xfrm>
            <a:off x="4314825" y="3463925"/>
            <a:ext cx="6816725" cy="0"/>
          </a:xfrm>
          <a:prstGeom prst="line">
            <a:avLst/>
          </a:prstGeom>
          <a:noFill/>
          <a:ln w="9525" algn="ctr">
            <a:solidFill>
              <a:schemeClr val="tx2">
                <a:lumMod val="75000"/>
              </a:schemeClr>
            </a:solidFill>
            <a:round/>
            <a:headEnd/>
            <a:tailEnd/>
          </a:ln>
          <a:extLst>
            <a:ext uri="{909E8E84-426E-40DD-AFC4-6F175D3DCCD1}">
              <a14:hiddenFill xmlns:a14="http://schemas.microsoft.com/office/drawing/2010/main">
                <a:noFill/>
              </a14:hiddenFill>
            </a:ext>
          </a:extLst>
        </p:spPr>
      </p:cxnSp>
      <p:pic>
        <p:nvPicPr>
          <p:cNvPr id="103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76213"/>
            <a:ext cx="60356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圆角 1"/>
          <p:cNvSpPr>
            <a:spLocks noChangeArrowheads="1"/>
          </p:cNvSpPr>
          <p:nvPr/>
        </p:nvSpPr>
        <p:spPr bwMode="auto">
          <a:xfrm>
            <a:off x="6718300" y="4541838"/>
            <a:ext cx="2009775" cy="428625"/>
          </a:xfrm>
          <a:prstGeom prst="roundRect">
            <a:avLst>
              <a:gd name="adj" fmla="val 16667"/>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5" name="文本框 4"/>
          <p:cNvSpPr txBox="1">
            <a:spLocks noChangeArrowheads="1"/>
          </p:cNvSpPr>
          <p:nvPr/>
        </p:nvSpPr>
        <p:spPr bwMode="auto">
          <a:xfrm>
            <a:off x="6759575" y="4618038"/>
            <a:ext cx="192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0" hangingPunct="0"/>
            <a:r>
              <a:rPr lang="fa-IR" altLang="zh-CN" sz="1200" b="1" dirty="0">
                <a:solidFill>
                  <a:schemeClr val="accent1"/>
                </a:solidFill>
                <a:latin typeface="Microsoft YaHei" pitchFamily="34" charset="-122"/>
                <a:ea typeface="Microsoft YaHei" pitchFamily="34" charset="-122"/>
                <a:cs typeface="B Zar" pitchFamily="2" charset="-78"/>
                <a:sym typeface="Microsoft YaHei" pitchFamily="34" charset="-122"/>
              </a:rPr>
              <a:t>تهیه کننده : سمیه طحان پور</a:t>
            </a:r>
            <a:endParaRPr lang="zh-CN" altLang="en-US" sz="1200" b="1" dirty="0">
              <a:solidFill>
                <a:schemeClr val="accent1"/>
              </a:solidFill>
              <a:latin typeface="Microsoft YaHei" pitchFamily="34" charset="-122"/>
              <a:ea typeface="Microsoft YaHei" pitchFamily="34" charset="-122"/>
              <a:cs typeface="B Zar" pitchFamily="2" charset="-78"/>
              <a:sym typeface="Microsoft YaHei" pitchFamily="34" charset="-122"/>
            </a:endParaRPr>
          </a:p>
        </p:txBody>
      </p:sp>
      <p:sp>
        <p:nvSpPr>
          <p:cNvPr id="10" name="Rounded Rectangle 7"/>
          <p:cNvSpPr/>
          <p:nvPr/>
        </p:nvSpPr>
        <p:spPr>
          <a:xfrm>
            <a:off x="10110788" y="1063625"/>
            <a:ext cx="1320800" cy="1339850"/>
          </a:xfrm>
          <a:prstGeom prst="roundRect">
            <a:avLst>
              <a:gd name="adj" fmla="val 50000"/>
            </a:avLst>
          </a:prstGeom>
          <a:solidFill>
            <a:schemeClr val="bg1">
              <a:alpha val="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103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29863" y="1174750"/>
            <a:ext cx="8826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188" grpId="0"/>
      <p:bldP spid="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017"/>
            <a:ext cx="615315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680487" y="1084705"/>
            <a:ext cx="1412566" cy="369332"/>
          </a:xfrm>
          <a:prstGeom prst="rect">
            <a:avLst/>
          </a:prstGeom>
        </p:spPr>
        <p:txBody>
          <a:bodyPr wrap="none">
            <a:spAutoFit/>
          </a:bodyPr>
          <a:lstStyle/>
          <a:p>
            <a:pPr marL="285750" indent="-285750" algn="r" rtl="1">
              <a:buFont typeface="Arial" panose="020B0604020202020204" pitchFamily="34" charset="0"/>
              <a:buChar char="•"/>
            </a:pPr>
            <a:r>
              <a:rPr lang="fa-IR" b="1" dirty="0">
                <a:solidFill>
                  <a:schemeClr val="tx2">
                    <a:lumMod val="75000"/>
                  </a:schemeClr>
                </a:solidFill>
                <a:latin typeface="Times New Roman"/>
                <a:ea typeface="Calibri"/>
                <a:cs typeface="B Nazanin"/>
              </a:rPr>
              <a:t>بخش هوایی</a:t>
            </a:r>
            <a:endParaRPr lang="en-US" b="1" dirty="0">
              <a:solidFill>
                <a:schemeClr val="tx2">
                  <a:lumMod val="75000"/>
                </a:schemeClr>
              </a:solidFill>
              <a:latin typeface="Times New Roman"/>
              <a:ea typeface="Calibri"/>
              <a:cs typeface="B Nazanin"/>
            </a:endParaRPr>
          </a:p>
        </p:txBody>
      </p:sp>
      <p:sp>
        <p:nvSpPr>
          <p:cNvPr id="16" name="Rectangle 15"/>
          <p:cNvSpPr/>
          <p:nvPr/>
        </p:nvSpPr>
        <p:spPr>
          <a:xfrm>
            <a:off x="8406058" y="1523478"/>
            <a:ext cx="1386983" cy="1200329"/>
          </a:xfrm>
          <a:prstGeom prst="rect">
            <a:avLst/>
          </a:prstGeom>
        </p:spPr>
        <p:txBody>
          <a:bodyPr wrap="none">
            <a:spAutoFit/>
          </a:bodyPr>
          <a:lstStyle/>
          <a:p>
            <a:pPr algn="r" rtl="1"/>
            <a:r>
              <a:rPr lang="fa-IR" b="1" dirty="0">
                <a:solidFill>
                  <a:schemeClr val="tx2">
                    <a:lumMod val="75000"/>
                  </a:schemeClr>
                </a:solidFill>
                <a:latin typeface="Times New Roman"/>
                <a:ea typeface="Calibri"/>
                <a:cs typeface="B Nazanin"/>
              </a:rPr>
              <a:t>بدنه</a:t>
            </a:r>
          </a:p>
          <a:p>
            <a:pPr algn="r" rtl="1"/>
            <a:r>
              <a:rPr lang="fa-IR" b="1" dirty="0">
                <a:solidFill>
                  <a:schemeClr val="tx2">
                    <a:lumMod val="75000"/>
                  </a:schemeClr>
                </a:solidFill>
                <a:latin typeface="Times New Roman"/>
                <a:ea typeface="Calibri"/>
                <a:cs typeface="B Nazanin"/>
              </a:rPr>
              <a:t>هدایت و کنترل</a:t>
            </a:r>
          </a:p>
          <a:p>
            <a:pPr algn="r" rtl="1"/>
            <a:r>
              <a:rPr lang="fa-IR" b="1" dirty="0">
                <a:solidFill>
                  <a:schemeClr val="tx2">
                    <a:lumMod val="75000"/>
                  </a:schemeClr>
                </a:solidFill>
                <a:latin typeface="Times New Roman"/>
                <a:ea typeface="Calibri"/>
                <a:cs typeface="B Nazanin"/>
              </a:rPr>
              <a:t>محموله</a:t>
            </a:r>
          </a:p>
          <a:p>
            <a:pPr algn="r" rtl="1"/>
            <a:endParaRPr lang="en-US" b="1" dirty="0">
              <a:solidFill>
                <a:schemeClr val="tx2">
                  <a:lumMod val="75000"/>
                </a:schemeClr>
              </a:solidFill>
              <a:latin typeface="Times New Roman"/>
              <a:ea typeface="Calibri"/>
              <a:cs typeface="B Nazanin"/>
            </a:endParaRP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3" y="3309342"/>
            <a:ext cx="41148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3962400" y="691690"/>
            <a:ext cx="8229600" cy="400110"/>
          </a:xfrm>
          <a:prstGeom prst="rect">
            <a:avLst/>
          </a:prstGeom>
          <a:noFill/>
        </p:spPr>
        <p:txBody>
          <a:bodyPr>
            <a:spAutoFit/>
          </a:bodyPr>
          <a:lstStyle>
            <a:defPPr>
              <a:defRPr lang="zh-CN"/>
            </a:defPPr>
            <a:lvl1pPr algn="ctr" rtl="1">
              <a:defRPr sz="20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stStyle>
          <a:p>
            <a:r>
              <a:rPr lang="fa-IR" dirty="0"/>
              <a:t>بخشهای یک سامانه فتوگرامتری پهپاد</a:t>
            </a:r>
            <a:endParaRPr lang="en-US" dirty="0"/>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525" y="4351338"/>
            <a:ext cx="54673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34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9" name="Rectangle 8"/>
          <p:cNvSpPr/>
          <p:nvPr/>
        </p:nvSpPr>
        <p:spPr>
          <a:xfrm>
            <a:off x="8454463" y="1084705"/>
            <a:ext cx="1638590" cy="369332"/>
          </a:xfrm>
          <a:prstGeom prst="rect">
            <a:avLst/>
          </a:prstGeom>
        </p:spPr>
        <p:txBody>
          <a:bodyPr wrap="none">
            <a:spAutoFit/>
          </a:bodyPr>
          <a:lstStyle/>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بخش مخابراتی</a:t>
            </a:r>
            <a:endParaRPr lang="en-US" b="1" dirty="0">
              <a:solidFill>
                <a:srgbClr val="373545">
                  <a:lumMod val="75000"/>
                </a:srgbClr>
              </a:solidFill>
              <a:latin typeface="Times New Roman"/>
              <a:ea typeface="Calibri"/>
              <a:cs typeface="B Nazanin"/>
            </a:endParaRPr>
          </a:p>
        </p:txBody>
      </p:sp>
      <p:sp>
        <p:nvSpPr>
          <p:cNvPr id="16" name="Rectangle 15"/>
          <p:cNvSpPr/>
          <p:nvPr/>
        </p:nvSpPr>
        <p:spPr>
          <a:xfrm>
            <a:off x="7524407" y="1523478"/>
            <a:ext cx="2268634" cy="1754326"/>
          </a:xfrm>
          <a:prstGeom prst="rect">
            <a:avLst/>
          </a:prstGeom>
        </p:spPr>
        <p:txBody>
          <a:bodyPr wrap="none">
            <a:spAutoFit/>
          </a:bodyPr>
          <a:lstStyle/>
          <a:p>
            <a:pPr algn="r" rtl="1"/>
            <a:r>
              <a:rPr lang="fa-IR" b="1" dirty="0">
                <a:solidFill>
                  <a:srgbClr val="373545">
                    <a:lumMod val="75000"/>
                  </a:srgbClr>
                </a:solidFill>
                <a:latin typeface="Times New Roman"/>
                <a:ea typeface="Calibri"/>
                <a:cs typeface="B Nazanin"/>
              </a:rPr>
              <a:t>گیرنده</a:t>
            </a:r>
          </a:p>
          <a:p>
            <a:pPr algn="r" rtl="1"/>
            <a:r>
              <a:rPr lang="fa-IR" b="1" dirty="0">
                <a:solidFill>
                  <a:srgbClr val="373545">
                    <a:lumMod val="75000"/>
                  </a:srgbClr>
                </a:solidFill>
                <a:latin typeface="Times New Roman"/>
                <a:ea typeface="Calibri"/>
                <a:cs typeface="B Nazanin"/>
              </a:rPr>
              <a:t>فرستنده</a:t>
            </a:r>
          </a:p>
          <a:p>
            <a:pPr algn="r" rtl="1"/>
            <a:r>
              <a:rPr lang="fa-IR" b="1" dirty="0">
                <a:solidFill>
                  <a:srgbClr val="373545">
                    <a:lumMod val="75000"/>
                  </a:srgbClr>
                </a:solidFill>
                <a:latin typeface="Times New Roman"/>
                <a:ea typeface="Calibri"/>
                <a:cs typeface="B Nazanin"/>
              </a:rPr>
              <a:t>بخش کنترل زمینی  </a:t>
            </a:r>
            <a:r>
              <a:rPr lang="en-US" b="1" dirty="0">
                <a:solidFill>
                  <a:srgbClr val="373545">
                    <a:lumMod val="75000"/>
                  </a:srgbClr>
                </a:solidFill>
                <a:latin typeface="Times New Roman"/>
                <a:ea typeface="Calibri"/>
                <a:cs typeface="B Nazanin"/>
              </a:rPr>
              <a:t>FVP</a:t>
            </a:r>
          </a:p>
          <a:p>
            <a:pPr algn="r" rtl="1"/>
            <a:r>
              <a:rPr lang="fa-IR" b="1" dirty="0">
                <a:solidFill>
                  <a:srgbClr val="373545">
                    <a:lumMod val="75000"/>
                  </a:srgbClr>
                </a:solidFill>
                <a:latin typeface="Times New Roman"/>
                <a:ea typeface="Calibri"/>
                <a:cs typeface="B Nazanin"/>
              </a:rPr>
              <a:t> نرم افزار های بخش زمینی</a:t>
            </a:r>
          </a:p>
          <a:p>
            <a:pPr algn="r" rtl="1"/>
            <a:r>
              <a:rPr lang="fa-IR" b="1" dirty="0">
                <a:solidFill>
                  <a:srgbClr val="373545">
                    <a:lumMod val="75000"/>
                  </a:srgbClr>
                </a:solidFill>
                <a:latin typeface="Times New Roman"/>
                <a:ea typeface="Calibri"/>
                <a:cs typeface="B Nazanin"/>
              </a:rPr>
              <a:t>نشست و برخواست</a:t>
            </a:r>
          </a:p>
          <a:p>
            <a:pPr algn="r" rtl="1"/>
            <a:endParaRPr lang="en-US" b="1" dirty="0">
              <a:solidFill>
                <a:srgbClr val="373545">
                  <a:lumMod val="75000"/>
                </a:srgbClr>
              </a:solidFill>
              <a:latin typeface="Times New Roman"/>
              <a:ea typeface="Calibri"/>
              <a:cs typeface="B Nazanin"/>
            </a:endParaRPr>
          </a:p>
        </p:txBody>
      </p:sp>
      <p:sp>
        <p:nvSpPr>
          <p:cNvPr id="11" name="Title 1"/>
          <p:cNvSpPr txBox="1">
            <a:spLocks/>
          </p:cNvSpPr>
          <p:nvPr/>
        </p:nvSpPr>
        <p:spPr>
          <a:xfrm>
            <a:off x="3962400" y="703185"/>
            <a:ext cx="8229600" cy="400110"/>
          </a:xfrm>
          <a:prstGeom prst="rect">
            <a:avLst/>
          </a:prstGeom>
          <a:noFill/>
        </p:spPr>
        <p:txBody>
          <a:bodyPr>
            <a:spAutoFit/>
          </a:bodyPr>
          <a:lstStyle>
            <a:defPPr>
              <a:defRPr lang="zh-CN"/>
            </a:defPPr>
            <a:lvl1pPr algn="ctr" rtl="1">
              <a:defRPr sz="20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stStyle>
          <a:p>
            <a:r>
              <a:rPr lang="fa-IR" dirty="0"/>
              <a:t>بخشهای یک سامانه فتوگرامتری پهپاد</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316883"/>
            <a:ext cx="23717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2868613"/>
            <a:ext cx="38957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1758950"/>
            <a:ext cx="55911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558" y="4400167"/>
            <a:ext cx="46482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367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4" y="769937"/>
            <a:ext cx="74009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42"/>
          <p:cNvGrpSpPr>
            <a:grpSpLocks/>
          </p:cNvGrpSpPr>
          <p:nvPr/>
        </p:nvGrpSpPr>
        <p:grpSpPr bwMode="auto">
          <a:xfrm>
            <a:off x="10552113" y="125413"/>
            <a:ext cx="1320800" cy="1339850"/>
            <a:chOff x="10552042" y="125908"/>
            <a:chExt cx="1321344" cy="1339304"/>
          </a:xfrm>
        </p:grpSpPr>
        <p:sp>
          <p:nvSpPr>
            <p:cNvPr id="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5" name="Picture 44"/>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55274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solidFill>
                <a:prstClr val="black"/>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3077" name="Group 10"/>
          <p:cNvGrpSpPr>
            <a:grpSpLocks/>
          </p:cNvGrpSpPr>
          <p:nvPr/>
        </p:nvGrpSpPr>
        <p:grpSpPr bwMode="auto">
          <a:xfrm>
            <a:off x="9739313" y="1273175"/>
            <a:ext cx="1320800" cy="1338263"/>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3080"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84502" y="2621757"/>
            <a:ext cx="2212974" cy="112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76" name="组合 9"/>
          <p:cNvGrpSpPr>
            <a:grpSpLocks/>
          </p:cNvGrpSpPr>
          <p:nvPr/>
        </p:nvGrpSpPr>
        <p:grpSpPr bwMode="auto">
          <a:xfrm>
            <a:off x="4283075" y="2127250"/>
            <a:ext cx="4194175" cy="989013"/>
            <a:chOff x="4876801" y="2157501"/>
            <a:chExt cx="4194513" cy="988207"/>
          </a:xfrm>
        </p:grpSpPr>
        <p:grpSp>
          <p:nvGrpSpPr>
            <p:cNvPr id="3081" name="组合 6"/>
            <p:cNvGrpSpPr>
              <a:grpSpLocks/>
            </p:cNvGrpSpPr>
            <p:nvPr/>
          </p:nvGrpSpPr>
          <p:grpSpPr bwMode="auto">
            <a:xfrm>
              <a:off x="8083109" y="2157501"/>
              <a:ext cx="988205" cy="988205"/>
              <a:chOff x="5011509" y="2228555"/>
              <a:chExt cx="559904" cy="559904"/>
            </a:xfrm>
          </p:grpSpPr>
          <p:sp>
            <p:nvSpPr>
              <p:cNvPr id="8" name="椭圆 7"/>
              <p:cNvSpPr/>
              <p:nvPr/>
            </p:nvSpPr>
            <p:spPr bwMode="auto">
              <a:xfrm>
                <a:off x="5011906" y="2228555"/>
                <a:ext cx="559507" cy="559905"/>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solidFill>
                    <a:prstClr val="black"/>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085" name="文本框 8"/>
              <p:cNvSpPr txBox="1">
                <a:spLocks noChangeArrowheads="1"/>
              </p:cNvSpPr>
              <p:nvPr/>
            </p:nvSpPr>
            <p:spPr bwMode="auto">
              <a:xfrm>
                <a:off x="5165498" y="2307968"/>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dirty="0">
                    <a:solidFill>
                      <a:prstClr val="white"/>
                    </a:solidFill>
                    <a:latin typeface="Microsoft YaHei" pitchFamily="34" charset="-122"/>
                    <a:ea typeface="Microsoft YaHei" pitchFamily="34" charset="-122"/>
                    <a:cs typeface="B Zar" pitchFamily="2" charset="-78"/>
                    <a:sym typeface="Microsoft YaHei" pitchFamily="34" charset="-122"/>
                  </a:rPr>
                  <a:t>2</a:t>
                </a:r>
                <a:endParaRPr lang="zh-CN" altLang="en-US" sz="4000" dirty="0">
                  <a:solidFill>
                    <a:prstClr val="white"/>
                  </a:solidFill>
                  <a:latin typeface="Microsoft YaHei" pitchFamily="34" charset="-122"/>
                  <a:ea typeface="Microsoft YaHei" pitchFamily="34" charset="-122"/>
                  <a:cs typeface="B Zar" pitchFamily="2" charset="-78"/>
                  <a:sym typeface="Microsoft YaHei" pitchFamily="34" charset="-122"/>
                </a:endParaRPr>
              </a:p>
            </p:txBody>
          </p:sp>
        </p:grpSp>
        <p:sp>
          <p:nvSpPr>
            <p:cNvPr id="3082" name="矩形 2"/>
            <p:cNvSpPr>
              <a:spLocks noChangeArrowheads="1"/>
            </p:cNvSpPr>
            <p:nvPr/>
          </p:nvSpPr>
          <p:spPr bwMode="auto">
            <a:xfrm>
              <a:off x="4876801" y="2157503"/>
              <a:ext cx="3181350"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solidFill>
                  <a:prstClr val="black"/>
                </a:solidFill>
                <a:latin typeface="Microsoft YaHei" pitchFamily="34" charset="-122"/>
                <a:ea typeface="Microsoft YaHei" pitchFamily="34" charset="-122"/>
                <a:sym typeface="Microsoft YaHei" pitchFamily="34" charset="-122"/>
              </a:endParaRPr>
            </a:p>
          </p:txBody>
        </p:sp>
        <p:sp>
          <p:nvSpPr>
            <p:cNvPr id="6" name="文本框 5"/>
            <p:cNvSpPr txBox="1"/>
            <p:nvPr/>
          </p:nvSpPr>
          <p:spPr>
            <a:xfrm>
              <a:off x="5152792" y="2273235"/>
              <a:ext cx="2905359" cy="707309"/>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فتوگرامتری پهپاد</a:t>
              </a:r>
            </a:p>
            <a:p>
              <a:pPr algn="ctr" rtl="1"/>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spTree>
    <p:extLst>
      <p:ext uri="{BB962C8B-B14F-4D97-AF65-F5344CB8AC3E}">
        <p14:creationId xmlns:p14="http://schemas.microsoft.com/office/powerpoint/2010/main" val="31365587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فتوگرامتری با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1727992" y="3424845"/>
            <a:ext cx="8415339" cy="923330"/>
          </a:xfrm>
          <a:prstGeom prst="rect">
            <a:avLst/>
          </a:prstGeom>
        </p:spPr>
        <p:txBody>
          <a:bodyPr wrap="square">
            <a:spAutoFit/>
          </a:bodyPr>
          <a:lstStyle/>
          <a:p>
            <a:pPr marL="285750" indent="-285750" algn="r" rtl="1">
              <a:buFont typeface="Arial" panose="020B0604020202020204" pitchFamily="34" charset="0"/>
              <a:buChar char="•"/>
            </a:pPr>
            <a:r>
              <a:rPr lang="fa-IR" b="1" dirty="0">
                <a:solidFill>
                  <a:schemeClr val="tx2">
                    <a:lumMod val="75000"/>
                  </a:schemeClr>
                </a:solidFill>
                <a:latin typeface="Times New Roman"/>
                <a:ea typeface="Calibri"/>
                <a:cs typeface="B Nazanin"/>
              </a:rPr>
              <a:t>هدایت پرنده بدون سرنشین برای مقاصد نقشه برداری هوایی حامل سنجنده هایی مانند</a:t>
            </a:r>
          </a:p>
          <a:p>
            <a:pPr algn="r" rtl="1"/>
            <a:r>
              <a:rPr lang="fa-IR" b="1" dirty="0">
                <a:solidFill>
                  <a:schemeClr val="tx2">
                    <a:lumMod val="75000"/>
                  </a:schemeClr>
                </a:solidFill>
                <a:latin typeface="Times New Roman"/>
                <a:ea typeface="Calibri"/>
                <a:cs typeface="B Nazanin"/>
              </a:rPr>
              <a:t>دوربین تصویربرداری، فیلمبرداری، مادون قرمز، حرارتی، چندطیفی، فراطیفی،</a:t>
            </a:r>
            <a:endParaRPr lang="en-US" b="1" dirty="0">
              <a:solidFill>
                <a:schemeClr val="tx2">
                  <a:lumMod val="75000"/>
                </a:schemeClr>
              </a:solidFill>
              <a:latin typeface="Times New Roman"/>
              <a:ea typeface="Calibri"/>
              <a:cs typeface="B Nazanin"/>
            </a:endParaRPr>
          </a:p>
          <a:p>
            <a:pPr algn="r" rtl="1"/>
            <a:r>
              <a:rPr lang="fa-IR" b="1" dirty="0">
                <a:solidFill>
                  <a:schemeClr val="tx2">
                    <a:lumMod val="75000"/>
                  </a:schemeClr>
                </a:solidFill>
                <a:latin typeface="Times New Roman"/>
                <a:ea typeface="Calibri"/>
                <a:cs typeface="B Nazanin"/>
              </a:rPr>
              <a:t> لیدار و سنجنده‏های تعیین موقعیت و وضعیت</a:t>
            </a:r>
          </a:p>
        </p:txBody>
      </p:sp>
      <p:sp>
        <p:nvSpPr>
          <p:cNvPr id="9" name="Rectangle 8"/>
          <p:cNvSpPr/>
          <p:nvPr/>
        </p:nvSpPr>
        <p:spPr>
          <a:xfrm>
            <a:off x="1612899" y="940928"/>
            <a:ext cx="8645527" cy="2031325"/>
          </a:xfrm>
          <a:prstGeom prst="rect">
            <a:avLst/>
          </a:prstGeom>
        </p:spPr>
        <p:txBody>
          <a:bodyPr wrap="square">
            <a:spAutoFit/>
          </a:bodyPr>
          <a:lstStyle/>
          <a:p>
            <a:pPr marL="285750" indent="-285750" algn="r" rtl="1">
              <a:buFont typeface="Arial" panose="020B0604020202020204" pitchFamily="34" charset="0"/>
              <a:buChar char="•"/>
            </a:pPr>
            <a:r>
              <a:rPr lang="fa-IR" b="1" dirty="0">
                <a:solidFill>
                  <a:schemeClr val="tx2">
                    <a:lumMod val="75000"/>
                  </a:schemeClr>
                </a:solidFill>
                <a:latin typeface="Times New Roman"/>
                <a:ea typeface="Calibri"/>
                <a:cs typeface="B Nazanin"/>
              </a:rPr>
              <a:t>فتوگرامتری با توجه به محدودیت ها )نرم افزاری-سخت افزاری-انجام محاسبات سنگین و پیچیده( بر اساس تعاریف سنتی عبارت است از :</a:t>
            </a:r>
            <a:endParaRPr lang="en-US" b="1" dirty="0">
              <a:solidFill>
                <a:schemeClr val="tx2">
                  <a:lumMod val="75000"/>
                </a:schemeClr>
              </a:solidFill>
              <a:latin typeface="Times New Roman"/>
              <a:ea typeface="Calibri"/>
              <a:cs typeface="B Nazanin"/>
            </a:endParaRPr>
          </a:p>
          <a:p>
            <a:pPr algn="r" rtl="1"/>
            <a:r>
              <a:rPr lang="fa-IR" b="1" dirty="0">
                <a:solidFill>
                  <a:schemeClr val="tx2">
                    <a:lumMod val="75000"/>
                  </a:schemeClr>
                </a:solidFill>
                <a:latin typeface="Times New Roman"/>
                <a:ea typeface="Calibri"/>
                <a:cs typeface="B Nazanin"/>
              </a:rPr>
              <a:t> "تهیه نقشه از تصویر هوایی قائم حاصل از دوربین متریک" • با رفع بسیاری از محدودیت های در تعریف مجدد فتوگرامتری </a:t>
            </a:r>
            <a:endParaRPr lang="en-US" b="1" dirty="0">
              <a:solidFill>
                <a:schemeClr val="tx2">
                  <a:lumMod val="75000"/>
                </a:schemeClr>
              </a:solidFill>
              <a:latin typeface="Times New Roman"/>
              <a:ea typeface="Calibri"/>
              <a:cs typeface="B Nazanin"/>
            </a:endParaRPr>
          </a:p>
          <a:p>
            <a:pPr algn="r" rtl="1"/>
            <a:r>
              <a:rPr lang="fa-IR" b="1" dirty="0">
                <a:solidFill>
                  <a:schemeClr val="tx2">
                    <a:lumMod val="75000"/>
                  </a:schemeClr>
                </a:solidFill>
                <a:latin typeface="Times New Roman"/>
                <a:ea typeface="Calibri"/>
                <a:cs typeface="B Nazanin"/>
              </a:rPr>
              <a:t>بسیاری از موارد از قبیل بهره گیری از تصاویر قائم )حداکثر 5 درجه تیلت( و بهره گیری از دوربین های متریک گران قیمت تا حد </a:t>
            </a:r>
            <a:endParaRPr lang="en-US" b="1" dirty="0">
              <a:solidFill>
                <a:schemeClr val="tx2">
                  <a:lumMod val="75000"/>
                </a:schemeClr>
              </a:solidFill>
              <a:latin typeface="Times New Roman"/>
              <a:ea typeface="Calibri"/>
              <a:cs typeface="B Nazanin"/>
            </a:endParaRPr>
          </a:p>
          <a:p>
            <a:pPr algn="r" rtl="1"/>
            <a:r>
              <a:rPr lang="fa-IR" b="1" dirty="0">
                <a:solidFill>
                  <a:schemeClr val="tx2">
                    <a:lumMod val="75000"/>
                  </a:schemeClr>
                </a:solidFill>
                <a:latin typeface="Times New Roman"/>
                <a:ea typeface="Calibri"/>
                <a:cs typeface="B Nazanin"/>
              </a:rPr>
              <a:t>زیادی بر طرف شده است.</a:t>
            </a:r>
            <a:endParaRPr lang="en-US" b="1" dirty="0">
              <a:solidFill>
                <a:schemeClr val="tx2">
                  <a:lumMod val="75000"/>
                </a:schemeClr>
              </a:solidFill>
              <a:latin typeface="Times New Roman"/>
              <a:ea typeface="Calibri"/>
              <a:cs typeface="B Nazanin"/>
            </a:endParaRPr>
          </a:p>
        </p:txBody>
      </p:sp>
    </p:spTree>
    <p:extLst>
      <p:ext uri="{BB962C8B-B14F-4D97-AF65-F5344CB8AC3E}">
        <p14:creationId xmlns:p14="http://schemas.microsoft.com/office/powerpoint/2010/main" val="233311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فتوگرامتری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9" name="Rectangle 8"/>
          <p:cNvSpPr/>
          <p:nvPr/>
        </p:nvSpPr>
        <p:spPr>
          <a:xfrm>
            <a:off x="1497804" y="1517191"/>
            <a:ext cx="8645527" cy="1200329"/>
          </a:xfrm>
          <a:prstGeom prst="rect">
            <a:avLst/>
          </a:prstGeom>
        </p:spPr>
        <p:txBody>
          <a:bodyPr wrap="square">
            <a:spAutoFit/>
          </a:bodyPr>
          <a:lstStyle/>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مجوز های پرواز</a:t>
            </a:r>
          </a:p>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مشکلات پردازش داده های تصاویری</a:t>
            </a: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p:txBody>
      </p:sp>
      <p:sp>
        <p:nvSpPr>
          <p:cNvPr id="10" name="文本框 5"/>
          <p:cNvSpPr txBox="1"/>
          <p:nvPr/>
        </p:nvSpPr>
        <p:spPr bwMode="auto">
          <a:xfrm>
            <a:off x="7115012" y="848068"/>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چالش ها و مسائل</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166"/>
          <a:stretch/>
        </p:blipFill>
        <p:spPr bwMode="auto">
          <a:xfrm>
            <a:off x="1344613" y="1354540"/>
            <a:ext cx="5362575" cy="157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本框 5"/>
          <p:cNvSpPr txBox="1"/>
          <p:nvPr/>
        </p:nvSpPr>
        <p:spPr bwMode="auto">
          <a:xfrm>
            <a:off x="5929476" y="3461436"/>
            <a:ext cx="4622637"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مقایسه با فتوگرامتری هوایی</a:t>
            </a:r>
          </a:p>
        </p:txBody>
      </p:sp>
      <p:pic>
        <p:nvPicPr>
          <p:cNvPr id="1229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788"/>
          <a:stretch/>
        </p:blipFill>
        <p:spPr bwMode="auto">
          <a:xfrm>
            <a:off x="1277938" y="3661491"/>
            <a:ext cx="5429250" cy="207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6615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فتوگرامتری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文本框 5"/>
          <p:cNvSpPr txBox="1"/>
          <p:nvPr/>
        </p:nvSpPr>
        <p:spPr bwMode="auto">
          <a:xfrm>
            <a:off x="5929476" y="795338"/>
            <a:ext cx="4622637"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مقایسه با فتوگرامتری هوایی</a:t>
            </a:r>
          </a:p>
        </p:txBody>
      </p:sp>
      <p:sp>
        <p:nvSpPr>
          <p:cNvPr id="13" name="Rectangle 12"/>
          <p:cNvSpPr/>
          <p:nvPr/>
        </p:nvSpPr>
        <p:spPr>
          <a:xfrm>
            <a:off x="1497804" y="1517191"/>
            <a:ext cx="8645527" cy="4247317"/>
          </a:xfrm>
          <a:prstGeom prst="rect">
            <a:avLst/>
          </a:prstGeom>
        </p:spPr>
        <p:txBody>
          <a:bodyPr wrap="square">
            <a:spAutoFit/>
          </a:bodyPr>
          <a:lstStyle/>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زمان</a:t>
            </a:r>
          </a:p>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هزینه</a:t>
            </a:r>
          </a:p>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ابعاد پیکسل زمینی</a:t>
            </a:r>
          </a:p>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ابعاد تصویر</a:t>
            </a:r>
          </a:p>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اعوجاج های تصویری</a:t>
            </a:r>
          </a:p>
          <a:p>
            <a:pPr marL="285750" indent="-285750" algn="r" rtl="1">
              <a:lnSpc>
                <a:spcPct val="200000"/>
              </a:lnSpc>
              <a:buFont typeface="Arial" panose="020B0604020202020204" pitchFamily="34" charset="0"/>
              <a:buChar char="•"/>
            </a:pPr>
            <a:r>
              <a:rPr lang="fa-IR" b="1" dirty="0">
                <a:solidFill>
                  <a:srgbClr val="373545">
                    <a:lumMod val="75000"/>
                  </a:srgbClr>
                </a:solidFill>
                <a:latin typeface="Times New Roman"/>
                <a:ea typeface="Calibri"/>
                <a:cs typeface="B Nazanin"/>
              </a:rPr>
              <a:t>هندسه تصویر برداری</a:t>
            </a: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4" y="1774825"/>
            <a:ext cx="6731859" cy="186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2232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فتوگرامتری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9" name="Rectangle 8"/>
          <p:cNvSpPr/>
          <p:nvPr/>
        </p:nvSpPr>
        <p:spPr>
          <a:xfrm>
            <a:off x="0" y="795338"/>
            <a:ext cx="8645527" cy="923330"/>
          </a:xfrm>
          <a:prstGeom prst="rect">
            <a:avLst/>
          </a:prstGeom>
        </p:spPr>
        <p:txBody>
          <a:bodyPr wrap="square">
            <a:spAutoFit/>
          </a:bodyPr>
          <a:lstStyle/>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تراکم و صحت نقاط کنترل زمینی</a:t>
            </a:r>
          </a:p>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کیفت و استحکام هندسی و رادیومتریک تصاویر هوایی</a:t>
            </a: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p:txBody>
      </p:sp>
      <p:sp>
        <p:nvSpPr>
          <p:cNvPr id="10" name="文本框 5"/>
          <p:cNvSpPr txBox="1"/>
          <p:nvPr/>
        </p:nvSpPr>
        <p:spPr bwMode="auto">
          <a:xfrm>
            <a:off x="2898775" y="236480"/>
            <a:ext cx="4622637"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کیفیت هندسی نقشه تهبه روش فتو گرامتری</a:t>
            </a: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88" y="1718668"/>
            <a:ext cx="8338974"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3249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4498975" y="1816100"/>
            <a:ext cx="1782763" cy="1373188"/>
            <a:chOff x="4465638" y="1979613"/>
            <a:chExt cx="1782762" cy="1373187"/>
          </a:xfrm>
        </p:grpSpPr>
        <p:sp>
          <p:nvSpPr>
            <p:cNvPr id="3" name="Freeform 8"/>
            <p:cNvSpPr>
              <a:spLocks/>
            </p:cNvSpPr>
            <p:nvPr/>
          </p:nvSpPr>
          <p:spPr bwMode="auto">
            <a:xfrm>
              <a:off x="4465638" y="1979613"/>
              <a:ext cx="1187449"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4" name="Freeform 9"/>
            <p:cNvSpPr>
              <a:spLocks/>
            </p:cNvSpPr>
            <p:nvPr/>
          </p:nvSpPr>
          <p:spPr bwMode="auto">
            <a:xfrm>
              <a:off x="5060951" y="1979613"/>
              <a:ext cx="1187449"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grpSp>
        <p:nvGrpSpPr>
          <p:cNvPr id="12" name="组合 11"/>
          <p:cNvGrpSpPr>
            <a:grpSpLocks/>
          </p:cNvGrpSpPr>
          <p:nvPr/>
        </p:nvGrpSpPr>
        <p:grpSpPr bwMode="auto">
          <a:xfrm>
            <a:off x="4443413" y="3436938"/>
            <a:ext cx="1244600" cy="1617662"/>
            <a:chOff x="4410075" y="3600450"/>
            <a:chExt cx="1244600" cy="1617663"/>
          </a:xfrm>
        </p:grpSpPr>
        <p:sp>
          <p:nvSpPr>
            <p:cNvPr id="13" name="Freeform 14"/>
            <p:cNvSpPr>
              <a:spLocks/>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dirty="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Freeform 15"/>
            <p:cNvSpPr>
              <a:spLocks/>
            </p:cNvSpPr>
            <p:nvPr/>
          </p:nvSpPr>
          <p:spPr bwMode="auto">
            <a:xfrm rot="10800000">
              <a:off x="4410075" y="4138612"/>
              <a:ext cx="1244600" cy="1079501"/>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1532"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zh-CN" altLang="en-US">
                <a:solidFill>
                  <a:prstClr val="black"/>
                </a:solidFill>
                <a:latin typeface="Microsoft YaHei" pitchFamily="34" charset="-122"/>
                <a:ea typeface="Microsoft YaHei" pitchFamily="34" charset="-122"/>
                <a:sym typeface="Microsoft YaHei" pitchFamily="34" charset="-122"/>
              </a:endParaRPr>
            </a:p>
          </p:txBody>
        </p:sp>
        <p:sp>
          <p:nvSpPr>
            <p:cNvPr id="21533"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zh-CN" altLang="en-US">
                <a:solidFill>
                  <a:prstClr val="black"/>
                </a:solidFill>
                <a:latin typeface="Microsoft YaHei" pitchFamily="34" charset="-122"/>
                <a:ea typeface="Microsoft YaHei" pitchFamily="34" charset="-122"/>
                <a:sym typeface="Microsoft YaHei" pitchFamily="34" charset="-122"/>
              </a:endParaRPr>
            </a:p>
          </p:txBody>
        </p:sp>
        <p:sp>
          <p:nvSpPr>
            <p:cNvPr id="21534"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zh-CN" altLang="en-US">
                <a:solidFill>
                  <a:prstClr val="black"/>
                </a:solidFill>
                <a:latin typeface="Microsoft YaHei" pitchFamily="34" charset="-122"/>
                <a:ea typeface="Microsoft YaHei" pitchFamily="34" charset="-122"/>
                <a:sym typeface="Microsoft YaHei" pitchFamily="34" charset="-122"/>
              </a:endParaRPr>
            </a:p>
          </p:txBody>
        </p:sp>
        <p:sp>
          <p:nvSpPr>
            <p:cNvPr id="21535"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zh-CN" altLang="en-US">
                <a:solidFill>
                  <a:prstClr val="black"/>
                </a:solidFill>
                <a:latin typeface="Microsoft YaHei" pitchFamily="34" charset="-122"/>
                <a:ea typeface="Microsoft YaHei" pitchFamily="34" charset="-122"/>
                <a:sym typeface="Microsoft YaHei" pitchFamily="34" charset="-122"/>
              </a:endParaRPr>
            </a:p>
          </p:txBody>
        </p:sp>
      </p:grpSp>
      <p:grpSp>
        <p:nvGrpSpPr>
          <p:cNvPr id="19" name="组合 18"/>
          <p:cNvGrpSpPr>
            <a:grpSpLocks/>
          </p:cNvGrpSpPr>
          <p:nvPr/>
        </p:nvGrpSpPr>
        <p:grpSpPr bwMode="auto">
          <a:xfrm>
            <a:off x="5932489" y="2095674"/>
            <a:ext cx="1719262" cy="3001788"/>
            <a:chOff x="5899151" y="2259188"/>
            <a:chExt cx="1719263" cy="3001786"/>
          </a:xfrm>
        </p:grpSpPr>
        <p:sp>
          <p:nvSpPr>
            <p:cNvPr id="20" name="Freeform 14"/>
            <p:cNvSpPr>
              <a:spLocks/>
            </p:cNvSpPr>
            <p:nvPr/>
          </p:nvSpPr>
          <p:spPr bwMode="auto">
            <a:xfrm rot="5400000">
              <a:off x="5763420" y="3979068"/>
              <a:ext cx="1417637" cy="1146176"/>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1" name="Freeform 15"/>
            <p:cNvSpPr>
              <a:spLocks/>
            </p:cNvSpPr>
            <p:nvPr/>
          </p:nvSpPr>
          <p:spPr bwMode="auto">
            <a:xfrm rot="5400000">
              <a:off x="6336507" y="3979068"/>
              <a:ext cx="1417637" cy="1146176"/>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dirty="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1529" name="Freeform 36"/>
            <p:cNvSpPr>
              <a:spLocks/>
            </p:cNvSpPr>
            <p:nvPr/>
          </p:nvSpPr>
          <p:spPr bwMode="auto">
            <a:xfrm>
              <a:off x="6675439" y="2259188"/>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23" name="组合 22"/>
          <p:cNvGrpSpPr>
            <a:grpSpLocks/>
          </p:cNvGrpSpPr>
          <p:nvPr/>
        </p:nvGrpSpPr>
        <p:grpSpPr bwMode="auto">
          <a:xfrm>
            <a:off x="6354763" y="1797050"/>
            <a:ext cx="1416050" cy="1719263"/>
            <a:chOff x="6321425" y="1960563"/>
            <a:chExt cx="1416050" cy="1719262"/>
          </a:xfrm>
        </p:grpSpPr>
        <p:sp>
          <p:nvSpPr>
            <p:cNvPr id="24" name="Freeform 14"/>
            <p:cNvSpPr>
              <a:spLocks/>
            </p:cNvSpPr>
            <p:nvPr/>
          </p:nvSpPr>
          <p:spPr bwMode="auto">
            <a:xfrm>
              <a:off x="6321425" y="2533651"/>
              <a:ext cx="1416050" cy="1146174"/>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5" name="Freeform 15"/>
            <p:cNvSpPr>
              <a:spLocks/>
            </p:cNvSpPr>
            <p:nvPr/>
          </p:nvSpPr>
          <p:spPr bwMode="auto">
            <a:xfrm>
              <a:off x="6321425" y="1960563"/>
              <a:ext cx="1416050" cy="1146174"/>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400">
                <a:solidFill>
                  <a:prstClr val="white"/>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sp>
        <p:nvSpPr>
          <p:cNvPr id="41" name="iSlíďè"/>
          <p:cNvSpPr txBox="1"/>
          <p:nvPr/>
        </p:nvSpPr>
        <p:spPr bwMode="auto">
          <a:xfrm>
            <a:off x="2357438" y="2139950"/>
            <a:ext cx="14398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defTabSz="913765" rtl="1" fontAlgn="auto">
              <a:spcAft>
                <a:spcPts val="0"/>
              </a:spcAft>
              <a:defRPr/>
            </a:pPr>
            <a:r>
              <a:rPr lang="fa-IR" altLang="zh-CN"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عملیات طراحی</a:t>
            </a:r>
            <a:endParaRPr lang="zh-CN" altLang="en-US"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3" name="iSlíďè"/>
          <p:cNvSpPr txBox="1"/>
          <p:nvPr/>
        </p:nvSpPr>
        <p:spPr bwMode="auto">
          <a:xfrm>
            <a:off x="2247900" y="4046538"/>
            <a:ext cx="14382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defTabSz="913765" rtl="1" fontAlgn="auto">
              <a:spcAft>
                <a:spcPts val="0"/>
              </a:spcAft>
              <a:defRPr/>
            </a:pPr>
            <a:r>
              <a:rPr lang="fa-IR" altLang="zh-CN"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5" name="iSlíďè"/>
          <p:cNvSpPr txBox="1"/>
          <p:nvPr/>
        </p:nvSpPr>
        <p:spPr bwMode="auto">
          <a:xfrm>
            <a:off x="8585200" y="2139950"/>
            <a:ext cx="14398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defTabSz="913765" rtl="1" fontAlgn="auto">
              <a:spcAft>
                <a:spcPts val="0"/>
              </a:spcAft>
              <a:defRPr/>
            </a:pPr>
            <a:r>
              <a:rPr lang="fa-IR" altLang="zh-CN"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عملیات میدانی</a:t>
            </a:r>
            <a:endParaRPr lang="zh-CN" altLang="en-US"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7" name="iSlíďè"/>
          <p:cNvSpPr txBox="1"/>
          <p:nvPr/>
        </p:nvSpPr>
        <p:spPr bwMode="auto">
          <a:xfrm>
            <a:off x="8528050" y="3975100"/>
            <a:ext cx="14382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defTabSz="913765" rtl="1" fontAlgn="auto">
              <a:spcAft>
                <a:spcPts val="0"/>
              </a:spcAft>
              <a:defRPr/>
            </a:pPr>
            <a:r>
              <a:rPr lang="fa-IR" altLang="zh-CN"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و محاسبات </a:t>
            </a:r>
            <a:endParaRPr lang="zh-CN" altLang="en-US" b="1" dirty="0">
              <a:solidFill>
                <a:srgbClr val="CEDBE6">
                  <a:lumMod val="1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21514" name="图片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Shape 3"/>
          <p:cNvSpPr>
            <a:spLocks/>
          </p:cNvSpPr>
          <p:nvPr/>
        </p:nvSpPr>
        <p:spPr bwMode="auto">
          <a:xfrm>
            <a:off x="6886576" y="4169569"/>
            <a:ext cx="384175" cy="439738"/>
          </a:xfrm>
          <a:custGeom>
            <a:avLst/>
            <a:gdLst>
              <a:gd name="T0" fmla="*/ 60752296 w 21600"/>
              <a:gd name="T1" fmla="*/ 91159621 h 21600"/>
              <a:gd name="T2" fmla="*/ 60752296 w 21600"/>
              <a:gd name="T3" fmla="*/ 91159621 h 21600"/>
              <a:gd name="T4" fmla="*/ 60752296 w 21600"/>
              <a:gd name="T5" fmla="*/ 91159621 h 21600"/>
              <a:gd name="T6" fmla="*/ 60752296 w 21600"/>
              <a:gd name="T7" fmla="*/ 911596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550" y="8431"/>
                </a:moveTo>
                <a:lnTo>
                  <a:pt x="11550" y="13479"/>
                </a:lnTo>
                <a:cubicBezTo>
                  <a:pt x="11511" y="13514"/>
                  <a:pt x="11472" y="13538"/>
                  <a:pt x="11439" y="13540"/>
                </a:cubicBezTo>
                <a:cubicBezTo>
                  <a:pt x="11342" y="13548"/>
                  <a:pt x="11249" y="13405"/>
                  <a:pt x="11161" y="13367"/>
                </a:cubicBezTo>
                <a:cubicBezTo>
                  <a:pt x="10895" y="13252"/>
                  <a:pt x="10766" y="13468"/>
                  <a:pt x="10546" y="13471"/>
                </a:cubicBezTo>
                <a:cubicBezTo>
                  <a:pt x="10341" y="13473"/>
                  <a:pt x="10048" y="13142"/>
                  <a:pt x="10058" y="12950"/>
                </a:cubicBezTo>
                <a:cubicBezTo>
                  <a:pt x="10065" y="12833"/>
                  <a:pt x="10126" y="12655"/>
                  <a:pt x="10139" y="12510"/>
                </a:cubicBezTo>
                <a:cubicBezTo>
                  <a:pt x="10151" y="12394"/>
                  <a:pt x="10231" y="12326"/>
                  <a:pt x="10233" y="12220"/>
                </a:cubicBezTo>
                <a:cubicBezTo>
                  <a:pt x="10234" y="12079"/>
                  <a:pt x="10045" y="11970"/>
                  <a:pt x="9954" y="11954"/>
                </a:cubicBezTo>
                <a:cubicBezTo>
                  <a:pt x="9737" y="11914"/>
                  <a:pt x="9437" y="12041"/>
                  <a:pt x="9188" y="11942"/>
                </a:cubicBezTo>
                <a:cubicBezTo>
                  <a:pt x="9141" y="11864"/>
                  <a:pt x="9243" y="11810"/>
                  <a:pt x="9270" y="11733"/>
                </a:cubicBezTo>
                <a:cubicBezTo>
                  <a:pt x="9284" y="11690"/>
                  <a:pt x="9275" y="11631"/>
                  <a:pt x="9293" y="11583"/>
                </a:cubicBezTo>
                <a:cubicBezTo>
                  <a:pt x="9320" y="11510"/>
                  <a:pt x="9397" y="11453"/>
                  <a:pt x="9433" y="11375"/>
                </a:cubicBezTo>
                <a:cubicBezTo>
                  <a:pt x="9458" y="11315"/>
                  <a:pt x="9463" y="11228"/>
                  <a:pt x="9490" y="11154"/>
                </a:cubicBezTo>
                <a:cubicBezTo>
                  <a:pt x="9520" y="11070"/>
                  <a:pt x="9576" y="11017"/>
                  <a:pt x="9583" y="10957"/>
                </a:cubicBezTo>
                <a:cubicBezTo>
                  <a:pt x="9592" y="10879"/>
                  <a:pt x="9563" y="10789"/>
                  <a:pt x="9501" y="10737"/>
                </a:cubicBezTo>
                <a:cubicBezTo>
                  <a:pt x="9309" y="10747"/>
                  <a:pt x="9181" y="10757"/>
                  <a:pt x="9072" y="10807"/>
                </a:cubicBezTo>
                <a:cubicBezTo>
                  <a:pt x="8821" y="10921"/>
                  <a:pt x="8870" y="11260"/>
                  <a:pt x="8620" y="11340"/>
                </a:cubicBezTo>
                <a:cubicBezTo>
                  <a:pt x="8533" y="11367"/>
                  <a:pt x="8413" y="11369"/>
                  <a:pt x="8318" y="11386"/>
                </a:cubicBezTo>
                <a:cubicBezTo>
                  <a:pt x="8235" y="11401"/>
                  <a:pt x="8135" y="11445"/>
                  <a:pt x="8050" y="11444"/>
                </a:cubicBezTo>
                <a:cubicBezTo>
                  <a:pt x="7950" y="11442"/>
                  <a:pt x="7774" y="11346"/>
                  <a:pt x="7715" y="11282"/>
                </a:cubicBezTo>
                <a:cubicBezTo>
                  <a:pt x="7661" y="11224"/>
                  <a:pt x="7532" y="10939"/>
                  <a:pt x="7517" y="10888"/>
                </a:cubicBezTo>
                <a:cubicBezTo>
                  <a:pt x="7418" y="10547"/>
                  <a:pt x="7526" y="10233"/>
                  <a:pt x="7656" y="9996"/>
                </a:cubicBezTo>
                <a:cubicBezTo>
                  <a:pt x="7684" y="9946"/>
                  <a:pt x="7729" y="9899"/>
                  <a:pt x="7749" y="9845"/>
                </a:cubicBezTo>
                <a:cubicBezTo>
                  <a:pt x="7780" y="9765"/>
                  <a:pt x="7760" y="9643"/>
                  <a:pt x="7784" y="9556"/>
                </a:cubicBezTo>
                <a:cubicBezTo>
                  <a:pt x="7828" y="9395"/>
                  <a:pt x="8041" y="9298"/>
                  <a:pt x="8191" y="9220"/>
                </a:cubicBezTo>
                <a:cubicBezTo>
                  <a:pt x="8360" y="9132"/>
                  <a:pt x="8503" y="8990"/>
                  <a:pt x="8701" y="8977"/>
                </a:cubicBezTo>
                <a:cubicBezTo>
                  <a:pt x="8799" y="8970"/>
                  <a:pt x="8943" y="9003"/>
                  <a:pt x="9038" y="9023"/>
                </a:cubicBezTo>
                <a:cubicBezTo>
                  <a:pt x="9125" y="9041"/>
                  <a:pt x="9194" y="9099"/>
                  <a:pt x="9270" y="9104"/>
                </a:cubicBezTo>
                <a:cubicBezTo>
                  <a:pt x="9484" y="9120"/>
                  <a:pt x="9535" y="8954"/>
                  <a:pt x="9710" y="8861"/>
                </a:cubicBezTo>
                <a:cubicBezTo>
                  <a:pt x="9890" y="8887"/>
                  <a:pt x="10011" y="8830"/>
                  <a:pt x="10174" y="8849"/>
                </a:cubicBezTo>
                <a:cubicBezTo>
                  <a:pt x="10286" y="8862"/>
                  <a:pt x="10366" y="8982"/>
                  <a:pt x="10453" y="8988"/>
                </a:cubicBezTo>
                <a:cubicBezTo>
                  <a:pt x="10526" y="8994"/>
                  <a:pt x="10591" y="8920"/>
                  <a:pt x="10662" y="8931"/>
                </a:cubicBezTo>
                <a:cubicBezTo>
                  <a:pt x="10730" y="8941"/>
                  <a:pt x="10848" y="9090"/>
                  <a:pt x="10859" y="9174"/>
                </a:cubicBezTo>
                <a:cubicBezTo>
                  <a:pt x="10873" y="9278"/>
                  <a:pt x="10782" y="9372"/>
                  <a:pt x="10813" y="9486"/>
                </a:cubicBezTo>
                <a:cubicBezTo>
                  <a:pt x="10922" y="9598"/>
                  <a:pt x="11121" y="9620"/>
                  <a:pt x="11277" y="9683"/>
                </a:cubicBezTo>
                <a:cubicBezTo>
                  <a:pt x="11378" y="9600"/>
                  <a:pt x="11291" y="9445"/>
                  <a:pt x="11277" y="9325"/>
                </a:cubicBezTo>
                <a:cubicBezTo>
                  <a:pt x="11271" y="9271"/>
                  <a:pt x="11282" y="9223"/>
                  <a:pt x="11277" y="9174"/>
                </a:cubicBezTo>
                <a:cubicBezTo>
                  <a:pt x="11268" y="9090"/>
                  <a:pt x="11231" y="9014"/>
                  <a:pt x="11231" y="8942"/>
                </a:cubicBezTo>
                <a:cubicBezTo>
                  <a:pt x="11229" y="8694"/>
                  <a:pt x="11380" y="8545"/>
                  <a:pt x="11550" y="8431"/>
                </a:cubicBezTo>
                <a:close/>
                <a:moveTo>
                  <a:pt x="219" y="8623"/>
                </a:moveTo>
                <a:cubicBezTo>
                  <a:pt x="183" y="8799"/>
                  <a:pt x="151" y="8976"/>
                  <a:pt x="125" y="9155"/>
                </a:cubicBezTo>
                <a:cubicBezTo>
                  <a:pt x="97" y="9334"/>
                  <a:pt x="73" y="9514"/>
                  <a:pt x="55" y="9696"/>
                </a:cubicBezTo>
                <a:cubicBezTo>
                  <a:pt x="18" y="10058"/>
                  <a:pt x="0" y="10427"/>
                  <a:pt x="0" y="10800"/>
                </a:cubicBezTo>
                <a:cubicBezTo>
                  <a:pt x="0" y="11172"/>
                  <a:pt x="18" y="11541"/>
                  <a:pt x="55" y="11904"/>
                </a:cubicBezTo>
                <a:cubicBezTo>
                  <a:pt x="73" y="12085"/>
                  <a:pt x="97" y="12266"/>
                  <a:pt x="125" y="12444"/>
                </a:cubicBezTo>
                <a:cubicBezTo>
                  <a:pt x="151" y="12624"/>
                  <a:pt x="183" y="12801"/>
                  <a:pt x="219" y="12976"/>
                </a:cubicBezTo>
                <a:cubicBezTo>
                  <a:pt x="255" y="13152"/>
                  <a:pt x="295" y="13326"/>
                  <a:pt x="340" y="13499"/>
                </a:cubicBezTo>
                <a:cubicBezTo>
                  <a:pt x="428" y="13844"/>
                  <a:pt x="534" y="14182"/>
                  <a:pt x="655" y="14513"/>
                </a:cubicBezTo>
                <a:cubicBezTo>
                  <a:pt x="716" y="14678"/>
                  <a:pt x="780" y="14842"/>
                  <a:pt x="849" y="15004"/>
                </a:cubicBezTo>
                <a:cubicBezTo>
                  <a:pt x="917" y="15165"/>
                  <a:pt x="989" y="15325"/>
                  <a:pt x="1065" y="15482"/>
                </a:cubicBezTo>
                <a:cubicBezTo>
                  <a:pt x="1103" y="15561"/>
                  <a:pt x="1141" y="15639"/>
                  <a:pt x="1181" y="15716"/>
                </a:cubicBezTo>
                <a:cubicBezTo>
                  <a:pt x="1261" y="15872"/>
                  <a:pt x="1344" y="16025"/>
                  <a:pt x="1431" y="16176"/>
                </a:cubicBezTo>
                <a:cubicBezTo>
                  <a:pt x="1691" y="16628"/>
                  <a:pt x="1982" y="17060"/>
                  <a:pt x="2303" y="17468"/>
                </a:cubicBezTo>
                <a:cubicBezTo>
                  <a:pt x="2463" y="17671"/>
                  <a:pt x="2631" y="17870"/>
                  <a:pt x="2805" y="18061"/>
                </a:cubicBezTo>
                <a:cubicBezTo>
                  <a:pt x="2921" y="18189"/>
                  <a:pt x="3041" y="18315"/>
                  <a:pt x="3163" y="18437"/>
                </a:cubicBezTo>
                <a:cubicBezTo>
                  <a:pt x="3285" y="18558"/>
                  <a:pt x="3410" y="18678"/>
                  <a:pt x="3538" y="18794"/>
                </a:cubicBezTo>
                <a:cubicBezTo>
                  <a:pt x="4113" y="19317"/>
                  <a:pt x="4745" y="19779"/>
                  <a:pt x="5424" y="20169"/>
                </a:cubicBezTo>
                <a:cubicBezTo>
                  <a:pt x="5575" y="20256"/>
                  <a:pt x="5728" y="20339"/>
                  <a:pt x="5883" y="20418"/>
                </a:cubicBezTo>
                <a:cubicBezTo>
                  <a:pt x="6193" y="20577"/>
                  <a:pt x="6513" y="20722"/>
                  <a:pt x="6840" y="20851"/>
                </a:cubicBezTo>
                <a:cubicBezTo>
                  <a:pt x="7003" y="20915"/>
                  <a:pt x="7168" y="20976"/>
                  <a:pt x="7336" y="21032"/>
                </a:cubicBezTo>
                <a:cubicBezTo>
                  <a:pt x="8423" y="21400"/>
                  <a:pt x="9588" y="21600"/>
                  <a:pt x="10799" y="21600"/>
                </a:cubicBezTo>
                <a:cubicBezTo>
                  <a:pt x="11051" y="21600"/>
                  <a:pt x="11302" y="21591"/>
                  <a:pt x="11550" y="21574"/>
                </a:cubicBezTo>
                <a:lnTo>
                  <a:pt x="11550" y="18085"/>
                </a:lnTo>
                <a:cubicBezTo>
                  <a:pt x="11505" y="18026"/>
                  <a:pt x="11456" y="17968"/>
                  <a:pt x="11416" y="17907"/>
                </a:cubicBezTo>
                <a:cubicBezTo>
                  <a:pt x="11273" y="17689"/>
                  <a:pt x="11157" y="17414"/>
                  <a:pt x="11010" y="17189"/>
                </a:cubicBezTo>
                <a:cubicBezTo>
                  <a:pt x="10935" y="17074"/>
                  <a:pt x="10871" y="16944"/>
                  <a:pt x="10790" y="16853"/>
                </a:cubicBezTo>
                <a:cubicBezTo>
                  <a:pt x="10742" y="16799"/>
                  <a:pt x="10589" y="16749"/>
                  <a:pt x="10569" y="16668"/>
                </a:cubicBezTo>
                <a:cubicBezTo>
                  <a:pt x="10543" y="16561"/>
                  <a:pt x="10464" y="16414"/>
                  <a:pt x="10477" y="16331"/>
                </a:cubicBezTo>
                <a:cubicBezTo>
                  <a:pt x="10493" y="16221"/>
                  <a:pt x="10708" y="16132"/>
                  <a:pt x="10708" y="16031"/>
                </a:cubicBezTo>
                <a:cubicBezTo>
                  <a:pt x="10708" y="15945"/>
                  <a:pt x="10593" y="15895"/>
                  <a:pt x="10569" y="15822"/>
                </a:cubicBezTo>
                <a:cubicBezTo>
                  <a:pt x="10511" y="15645"/>
                  <a:pt x="10604" y="15541"/>
                  <a:pt x="10674" y="15394"/>
                </a:cubicBezTo>
                <a:cubicBezTo>
                  <a:pt x="10697" y="15345"/>
                  <a:pt x="10719" y="15267"/>
                  <a:pt x="10743" y="15231"/>
                </a:cubicBezTo>
                <a:cubicBezTo>
                  <a:pt x="10786" y="15168"/>
                  <a:pt x="10872" y="15150"/>
                  <a:pt x="10929" y="15081"/>
                </a:cubicBezTo>
                <a:cubicBezTo>
                  <a:pt x="10960" y="15043"/>
                  <a:pt x="10980" y="14962"/>
                  <a:pt x="11022" y="14907"/>
                </a:cubicBezTo>
                <a:cubicBezTo>
                  <a:pt x="11110" y="14790"/>
                  <a:pt x="11252" y="14746"/>
                  <a:pt x="11288" y="14641"/>
                </a:cubicBezTo>
                <a:cubicBezTo>
                  <a:pt x="11318" y="14555"/>
                  <a:pt x="11335" y="14124"/>
                  <a:pt x="11300" y="13981"/>
                </a:cubicBezTo>
                <a:cubicBezTo>
                  <a:pt x="11280" y="13897"/>
                  <a:pt x="11202" y="13828"/>
                  <a:pt x="11172" y="13749"/>
                </a:cubicBezTo>
                <a:cubicBezTo>
                  <a:pt x="11120" y="13609"/>
                  <a:pt x="11108" y="13457"/>
                  <a:pt x="10963" y="13460"/>
                </a:cubicBezTo>
                <a:cubicBezTo>
                  <a:pt x="10874" y="13461"/>
                  <a:pt x="10812" y="13560"/>
                  <a:pt x="10754" y="13621"/>
                </a:cubicBezTo>
                <a:cubicBezTo>
                  <a:pt x="10741" y="13704"/>
                  <a:pt x="10748" y="13793"/>
                  <a:pt x="10662" y="13818"/>
                </a:cubicBezTo>
                <a:cubicBezTo>
                  <a:pt x="10530" y="13857"/>
                  <a:pt x="10479" y="13680"/>
                  <a:pt x="10325" y="13633"/>
                </a:cubicBezTo>
                <a:cubicBezTo>
                  <a:pt x="10264" y="13615"/>
                  <a:pt x="10166" y="13616"/>
                  <a:pt x="10128" y="13598"/>
                </a:cubicBezTo>
                <a:cubicBezTo>
                  <a:pt x="10016" y="13548"/>
                  <a:pt x="9979" y="13384"/>
                  <a:pt x="9861" y="13320"/>
                </a:cubicBezTo>
                <a:cubicBezTo>
                  <a:pt x="9762" y="13267"/>
                  <a:pt x="9677" y="13286"/>
                  <a:pt x="9617" y="13204"/>
                </a:cubicBezTo>
                <a:cubicBezTo>
                  <a:pt x="9592" y="13148"/>
                  <a:pt x="9612" y="13048"/>
                  <a:pt x="9605" y="12973"/>
                </a:cubicBezTo>
                <a:cubicBezTo>
                  <a:pt x="9479" y="12899"/>
                  <a:pt x="9371" y="12622"/>
                  <a:pt x="9223" y="12556"/>
                </a:cubicBezTo>
                <a:cubicBezTo>
                  <a:pt x="9125" y="12513"/>
                  <a:pt x="8974" y="12517"/>
                  <a:pt x="8852" y="12475"/>
                </a:cubicBezTo>
                <a:cubicBezTo>
                  <a:pt x="8794" y="12456"/>
                  <a:pt x="8749" y="12430"/>
                  <a:pt x="8689" y="12417"/>
                </a:cubicBezTo>
                <a:cubicBezTo>
                  <a:pt x="8614" y="12400"/>
                  <a:pt x="8538" y="12400"/>
                  <a:pt x="8481" y="12371"/>
                </a:cubicBezTo>
                <a:cubicBezTo>
                  <a:pt x="8250" y="12257"/>
                  <a:pt x="8126" y="11888"/>
                  <a:pt x="7842" y="11896"/>
                </a:cubicBezTo>
                <a:cubicBezTo>
                  <a:pt x="7721" y="11899"/>
                  <a:pt x="7604" y="12012"/>
                  <a:pt x="7494" y="12012"/>
                </a:cubicBezTo>
                <a:cubicBezTo>
                  <a:pt x="7385" y="12011"/>
                  <a:pt x="7201" y="11924"/>
                  <a:pt x="7064" y="11861"/>
                </a:cubicBezTo>
                <a:cubicBezTo>
                  <a:pt x="6922" y="11795"/>
                  <a:pt x="6764" y="11759"/>
                  <a:pt x="6646" y="11699"/>
                </a:cubicBezTo>
                <a:cubicBezTo>
                  <a:pt x="6552" y="11650"/>
                  <a:pt x="6486" y="11562"/>
                  <a:pt x="6403" y="11525"/>
                </a:cubicBezTo>
                <a:cubicBezTo>
                  <a:pt x="6339" y="11497"/>
                  <a:pt x="6247" y="11492"/>
                  <a:pt x="6195" y="11468"/>
                </a:cubicBezTo>
                <a:cubicBezTo>
                  <a:pt x="6120" y="11432"/>
                  <a:pt x="6042" y="11358"/>
                  <a:pt x="5950" y="11293"/>
                </a:cubicBezTo>
                <a:cubicBezTo>
                  <a:pt x="5863" y="11233"/>
                  <a:pt x="5768" y="11140"/>
                  <a:pt x="5765" y="11062"/>
                </a:cubicBezTo>
                <a:cubicBezTo>
                  <a:pt x="5761" y="10971"/>
                  <a:pt x="5848" y="10894"/>
                  <a:pt x="5858" y="10807"/>
                </a:cubicBezTo>
                <a:cubicBezTo>
                  <a:pt x="5888" y="10531"/>
                  <a:pt x="5684" y="10333"/>
                  <a:pt x="5556" y="10170"/>
                </a:cubicBezTo>
                <a:cubicBezTo>
                  <a:pt x="5461" y="10049"/>
                  <a:pt x="5350" y="9947"/>
                  <a:pt x="5254" y="9834"/>
                </a:cubicBezTo>
                <a:cubicBezTo>
                  <a:pt x="5259" y="9760"/>
                  <a:pt x="5259" y="9747"/>
                  <a:pt x="5254" y="9672"/>
                </a:cubicBezTo>
                <a:cubicBezTo>
                  <a:pt x="5182" y="9602"/>
                  <a:pt x="5122" y="9498"/>
                  <a:pt x="5045" y="9394"/>
                </a:cubicBezTo>
                <a:cubicBezTo>
                  <a:pt x="4976" y="9299"/>
                  <a:pt x="4842" y="9199"/>
                  <a:pt x="4825" y="9093"/>
                </a:cubicBezTo>
                <a:cubicBezTo>
                  <a:pt x="4803" y="8963"/>
                  <a:pt x="4875" y="8848"/>
                  <a:pt x="4825" y="8722"/>
                </a:cubicBezTo>
                <a:cubicBezTo>
                  <a:pt x="4742" y="8513"/>
                  <a:pt x="4451" y="8607"/>
                  <a:pt x="4488" y="8884"/>
                </a:cubicBezTo>
                <a:cubicBezTo>
                  <a:pt x="4499" y="8961"/>
                  <a:pt x="4607" y="9063"/>
                  <a:pt x="4639" y="9139"/>
                </a:cubicBezTo>
                <a:cubicBezTo>
                  <a:pt x="4672" y="9217"/>
                  <a:pt x="4666" y="9313"/>
                  <a:pt x="4697" y="9406"/>
                </a:cubicBezTo>
                <a:cubicBezTo>
                  <a:pt x="4727" y="9495"/>
                  <a:pt x="4817" y="9572"/>
                  <a:pt x="4848" y="9672"/>
                </a:cubicBezTo>
                <a:cubicBezTo>
                  <a:pt x="4897" y="9831"/>
                  <a:pt x="4896" y="10001"/>
                  <a:pt x="4941" y="10101"/>
                </a:cubicBezTo>
                <a:cubicBezTo>
                  <a:pt x="4981" y="10189"/>
                  <a:pt x="5128" y="10272"/>
                  <a:pt x="5045" y="10379"/>
                </a:cubicBezTo>
                <a:cubicBezTo>
                  <a:pt x="4935" y="10401"/>
                  <a:pt x="4893" y="10292"/>
                  <a:pt x="4825" y="10228"/>
                </a:cubicBezTo>
                <a:cubicBezTo>
                  <a:pt x="4787" y="10193"/>
                  <a:pt x="4649" y="10125"/>
                  <a:pt x="4628" y="10043"/>
                </a:cubicBezTo>
                <a:cubicBezTo>
                  <a:pt x="4610" y="9974"/>
                  <a:pt x="4671" y="9883"/>
                  <a:pt x="4651" y="9799"/>
                </a:cubicBezTo>
                <a:cubicBezTo>
                  <a:pt x="4611" y="9636"/>
                  <a:pt x="4281" y="9632"/>
                  <a:pt x="4279" y="9464"/>
                </a:cubicBezTo>
                <a:cubicBezTo>
                  <a:pt x="4279" y="9358"/>
                  <a:pt x="4418" y="9346"/>
                  <a:pt x="4419" y="9243"/>
                </a:cubicBezTo>
                <a:cubicBezTo>
                  <a:pt x="4420" y="9132"/>
                  <a:pt x="4266" y="9037"/>
                  <a:pt x="4233" y="8943"/>
                </a:cubicBezTo>
                <a:cubicBezTo>
                  <a:pt x="4203" y="8855"/>
                  <a:pt x="4197" y="8717"/>
                  <a:pt x="4187" y="8595"/>
                </a:cubicBezTo>
                <a:cubicBezTo>
                  <a:pt x="4176" y="8480"/>
                  <a:pt x="4190" y="8347"/>
                  <a:pt x="4163" y="8259"/>
                </a:cubicBezTo>
                <a:cubicBezTo>
                  <a:pt x="4139" y="8179"/>
                  <a:pt x="4020" y="8070"/>
                  <a:pt x="3943" y="8027"/>
                </a:cubicBezTo>
                <a:cubicBezTo>
                  <a:pt x="3841" y="7971"/>
                  <a:pt x="3761" y="7994"/>
                  <a:pt x="3711" y="7911"/>
                </a:cubicBezTo>
                <a:cubicBezTo>
                  <a:pt x="3668" y="7839"/>
                  <a:pt x="3639" y="7689"/>
                  <a:pt x="3630" y="7610"/>
                </a:cubicBezTo>
                <a:cubicBezTo>
                  <a:pt x="3613" y="7471"/>
                  <a:pt x="3626" y="7319"/>
                  <a:pt x="3618" y="7170"/>
                </a:cubicBezTo>
                <a:cubicBezTo>
                  <a:pt x="3610" y="7021"/>
                  <a:pt x="3595" y="6878"/>
                  <a:pt x="3618" y="6719"/>
                </a:cubicBezTo>
                <a:cubicBezTo>
                  <a:pt x="3675" y="6606"/>
                  <a:pt x="3780" y="6551"/>
                  <a:pt x="3839" y="6441"/>
                </a:cubicBezTo>
                <a:cubicBezTo>
                  <a:pt x="3879" y="6363"/>
                  <a:pt x="3885" y="6268"/>
                  <a:pt x="3931" y="6186"/>
                </a:cubicBezTo>
                <a:cubicBezTo>
                  <a:pt x="4016" y="6034"/>
                  <a:pt x="4201" y="5895"/>
                  <a:pt x="4326" y="5746"/>
                </a:cubicBezTo>
                <a:cubicBezTo>
                  <a:pt x="4460" y="5585"/>
                  <a:pt x="4584" y="5431"/>
                  <a:pt x="4663" y="5247"/>
                </a:cubicBezTo>
                <a:cubicBezTo>
                  <a:pt x="4691" y="5182"/>
                  <a:pt x="4766" y="5038"/>
                  <a:pt x="4755" y="4958"/>
                </a:cubicBezTo>
                <a:cubicBezTo>
                  <a:pt x="4740" y="4846"/>
                  <a:pt x="4529" y="4755"/>
                  <a:pt x="4546" y="4622"/>
                </a:cubicBezTo>
                <a:cubicBezTo>
                  <a:pt x="4557" y="4540"/>
                  <a:pt x="4674" y="4541"/>
                  <a:pt x="4709" y="4460"/>
                </a:cubicBezTo>
                <a:cubicBezTo>
                  <a:pt x="4727" y="4418"/>
                  <a:pt x="4743" y="4301"/>
                  <a:pt x="4743" y="4251"/>
                </a:cubicBezTo>
                <a:cubicBezTo>
                  <a:pt x="4746" y="4140"/>
                  <a:pt x="4687" y="4023"/>
                  <a:pt x="4709" y="3904"/>
                </a:cubicBezTo>
                <a:cubicBezTo>
                  <a:pt x="4728" y="3802"/>
                  <a:pt x="4880" y="3761"/>
                  <a:pt x="4801" y="3649"/>
                </a:cubicBezTo>
                <a:cubicBezTo>
                  <a:pt x="4724" y="3538"/>
                  <a:pt x="4585" y="3709"/>
                  <a:pt x="4500" y="3637"/>
                </a:cubicBezTo>
                <a:cubicBezTo>
                  <a:pt x="4422" y="3571"/>
                  <a:pt x="4515" y="3492"/>
                  <a:pt x="4523" y="3371"/>
                </a:cubicBezTo>
                <a:cubicBezTo>
                  <a:pt x="4526" y="3323"/>
                  <a:pt x="4495" y="3268"/>
                  <a:pt x="4500" y="3232"/>
                </a:cubicBezTo>
                <a:cubicBezTo>
                  <a:pt x="4507" y="3180"/>
                  <a:pt x="4608" y="3093"/>
                  <a:pt x="4581" y="3058"/>
                </a:cubicBezTo>
                <a:cubicBezTo>
                  <a:pt x="4539" y="3005"/>
                  <a:pt x="4494" y="2898"/>
                  <a:pt x="4428" y="2813"/>
                </a:cubicBezTo>
                <a:cubicBezTo>
                  <a:pt x="5723" y="1778"/>
                  <a:pt x="7274" y="1049"/>
                  <a:pt x="8969" y="742"/>
                </a:cubicBezTo>
                <a:cubicBezTo>
                  <a:pt x="8991" y="778"/>
                  <a:pt x="9008" y="819"/>
                  <a:pt x="9060" y="834"/>
                </a:cubicBezTo>
                <a:cubicBezTo>
                  <a:pt x="9161" y="782"/>
                  <a:pt x="9262" y="838"/>
                  <a:pt x="9373" y="834"/>
                </a:cubicBezTo>
                <a:cubicBezTo>
                  <a:pt x="9482" y="831"/>
                  <a:pt x="9579" y="781"/>
                  <a:pt x="9698" y="800"/>
                </a:cubicBezTo>
                <a:cubicBezTo>
                  <a:pt x="9909" y="833"/>
                  <a:pt x="10205" y="1039"/>
                  <a:pt x="10371" y="928"/>
                </a:cubicBezTo>
                <a:cubicBezTo>
                  <a:pt x="10413" y="899"/>
                  <a:pt x="10403" y="850"/>
                  <a:pt x="10441" y="777"/>
                </a:cubicBezTo>
                <a:cubicBezTo>
                  <a:pt x="10471" y="718"/>
                  <a:pt x="10518" y="653"/>
                  <a:pt x="10547" y="581"/>
                </a:cubicBezTo>
                <a:cubicBezTo>
                  <a:pt x="10631" y="579"/>
                  <a:pt x="10715" y="577"/>
                  <a:pt x="10799" y="577"/>
                </a:cubicBezTo>
                <a:cubicBezTo>
                  <a:pt x="11052" y="577"/>
                  <a:pt x="11302" y="587"/>
                  <a:pt x="11550" y="605"/>
                </a:cubicBezTo>
                <a:lnTo>
                  <a:pt x="11550" y="26"/>
                </a:lnTo>
                <a:cubicBezTo>
                  <a:pt x="11367" y="13"/>
                  <a:pt x="11182" y="6"/>
                  <a:pt x="10997" y="2"/>
                </a:cubicBezTo>
                <a:cubicBezTo>
                  <a:pt x="10931" y="1"/>
                  <a:pt x="10866" y="0"/>
                  <a:pt x="10799" y="0"/>
                </a:cubicBezTo>
                <a:cubicBezTo>
                  <a:pt x="10687" y="0"/>
                  <a:pt x="10576" y="2"/>
                  <a:pt x="10465" y="6"/>
                </a:cubicBezTo>
                <a:cubicBezTo>
                  <a:pt x="9373" y="39"/>
                  <a:pt x="8323" y="234"/>
                  <a:pt x="7335" y="568"/>
                </a:cubicBezTo>
                <a:cubicBezTo>
                  <a:pt x="7168" y="624"/>
                  <a:pt x="7002" y="685"/>
                  <a:pt x="6840" y="749"/>
                </a:cubicBezTo>
                <a:cubicBezTo>
                  <a:pt x="6789" y="769"/>
                  <a:pt x="6739" y="790"/>
                  <a:pt x="6688" y="811"/>
                </a:cubicBezTo>
                <a:cubicBezTo>
                  <a:pt x="6577" y="857"/>
                  <a:pt x="6465" y="904"/>
                  <a:pt x="6355" y="954"/>
                </a:cubicBezTo>
                <a:cubicBezTo>
                  <a:pt x="6195" y="1026"/>
                  <a:pt x="6038" y="1102"/>
                  <a:pt x="5882" y="1182"/>
                </a:cubicBezTo>
                <a:cubicBezTo>
                  <a:pt x="5727" y="1261"/>
                  <a:pt x="5574" y="1344"/>
                  <a:pt x="5424" y="1431"/>
                </a:cubicBezTo>
                <a:cubicBezTo>
                  <a:pt x="4817" y="1780"/>
                  <a:pt x="4247" y="2186"/>
                  <a:pt x="3723" y="2642"/>
                </a:cubicBezTo>
                <a:cubicBezTo>
                  <a:pt x="3660" y="2696"/>
                  <a:pt x="3599" y="2750"/>
                  <a:pt x="3538" y="2806"/>
                </a:cubicBezTo>
                <a:cubicBezTo>
                  <a:pt x="3410" y="2922"/>
                  <a:pt x="3285" y="3041"/>
                  <a:pt x="3163" y="3163"/>
                </a:cubicBezTo>
                <a:cubicBezTo>
                  <a:pt x="3040" y="3285"/>
                  <a:pt x="2921" y="3411"/>
                  <a:pt x="2805" y="3538"/>
                </a:cubicBezTo>
                <a:cubicBezTo>
                  <a:pt x="2631" y="3730"/>
                  <a:pt x="2463" y="3929"/>
                  <a:pt x="2303" y="4132"/>
                </a:cubicBezTo>
                <a:cubicBezTo>
                  <a:pt x="1982" y="4540"/>
                  <a:pt x="1691" y="4972"/>
                  <a:pt x="1430" y="5424"/>
                </a:cubicBezTo>
                <a:cubicBezTo>
                  <a:pt x="1343" y="5575"/>
                  <a:pt x="1261" y="5728"/>
                  <a:pt x="1181" y="5883"/>
                </a:cubicBezTo>
                <a:cubicBezTo>
                  <a:pt x="1141" y="5961"/>
                  <a:pt x="1102" y="6039"/>
                  <a:pt x="1064" y="6118"/>
                </a:cubicBezTo>
                <a:cubicBezTo>
                  <a:pt x="951" y="6354"/>
                  <a:pt x="845" y="6595"/>
                  <a:pt x="748" y="6840"/>
                </a:cubicBezTo>
                <a:cubicBezTo>
                  <a:pt x="716" y="6922"/>
                  <a:pt x="685" y="7004"/>
                  <a:pt x="655" y="7087"/>
                </a:cubicBezTo>
                <a:cubicBezTo>
                  <a:pt x="533" y="7417"/>
                  <a:pt x="428" y="7756"/>
                  <a:pt x="339" y="8101"/>
                </a:cubicBezTo>
                <a:cubicBezTo>
                  <a:pt x="295" y="8273"/>
                  <a:pt x="255" y="8448"/>
                  <a:pt x="219" y="8623"/>
                </a:cubicBezTo>
                <a:cubicBezTo>
                  <a:pt x="219" y="8623"/>
                  <a:pt x="219" y="8623"/>
                  <a:pt x="219" y="8623"/>
                </a:cubicBezTo>
                <a:close/>
                <a:moveTo>
                  <a:pt x="11550" y="21574"/>
                </a:moveTo>
                <a:cubicBezTo>
                  <a:pt x="12114" y="21536"/>
                  <a:pt x="12666" y="21453"/>
                  <a:pt x="13203" y="21331"/>
                </a:cubicBezTo>
                <a:cubicBezTo>
                  <a:pt x="13564" y="21249"/>
                  <a:pt x="13918" y="21150"/>
                  <a:pt x="14264" y="21033"/>
                </a:cubicBezTo>
                <a:cubicBezTo>
                  <a:pt x="14431" y="20976"/>
                  <a:pt x="14596" y="20915"/>
                  <a:pt x="14760" y="20851"/>
                </a:cubicBezTo>
                <a:cubicBezTo>
                  <a:pt x="15087" y="20722"/>
                  <a:pt x="15406" y="20578"/>
                  <a:pt x="15717" y="20418"/>
                </a:cubicBezTo>
                <a:cubicBezTo>
                  <a:pt x="15872" y="20339"/>
                  <a:pt x="16025" y="20256"/>
                  <a:pt x="16176" y="20169"/>
                </a:cubicBezTo>
                <a:cubicBezTo>
                  <a:pt x="16854" y="19779"/>
                  <a:pt x="17486" y="19317"/>
                  <a:pt x="18062" y="18794"/>
                </a:cubicBezTo>
                <a:cubicBezTo>
                  <a:pt x="18190" y="18678"/>
                  <a:pt x="18315" y="18558"/>
                  <a:pt x="18437" y="18437"/>
                </a:cubicBezTo>
                <a:cubicBezTo>
                  <a:pt x="18559" y="18315"/>
                  <a:pt x="18678" y="18189"/>
                  <a:pt x="18795" y="18062"/>
                </a:cubicBezTo>
                <a:cubicBezTo>
                  <a:pt x="18969" y="17870"/>
                  <a:pt x="19136" y="17672"/>
                  <a:pt x="19296" y="17468"/>
                </a:cubicBezTo>
                <a:cubicBezTo>
                  <a:pt x="19550" y="17145"/>
                  <a:pt x="19785" y="16807"/>
                  <a:pt x="20001" y="16456"/>
                </a:cubicBezTo>
                <a:cubicBezTo>
                  <a:pt x="20058" y="16364"/>
                  <a:pt x="20115" y="16270"/>
                  <a:pt x="20169" y="16176"/>
                </a:cubicBezTo>
                <a:cubicBezTo>
                  <a:pt x="20256" y="16025"/>
                  <a:pt x="20339" y="15872"/>
                  <a:pt x="20418" y="15717"/>
                </a:cubicBezTo>
                <a:cubicBezTo>
                  <a:pt x="20458" y="15639"/>
                  <a:pt x="20497" y="15561"/>
                  <a:pt x="20536" y="15482"/>
                </a:cubicBezTo>
                <a:cubicBezTo>
                  <a:pt x="20611" y="15325"/>
                  <a:pt x="20683" y="15165"/>
                  <a:pt x="20752" y="15004"/>
                </a:cubicBezTo>
                <a:cubicBezTo>
                  <a:pt x="20820" y="14842"/>
                  <a:pt x="20884" y="14679"/>
                  <a:pt x="20945" y="14513"/>
                </a:cubicBezTo>
                <a:cubicBezTo>
                  <a:pt x="21066" y="14182"/>
                  <a:pt x="21172" y="13844"/>
                  <a:pt x="21260" y="13499"/>
                </a:cubicBezTo>
                <a:cubicBezTo>
                  <a:pt x="21305" y="13326"/>
                  <a:pt x="21345" y="13152"/>
                  <a:pt x="21381" y="12977"/>
                </a:cubicBezTo>
                <a:cubicBezTo>
                  <a:pt x="21416" y="12801"/>
                  <a:pt x="21448" y="12624"/>
                  <a:pt x="21476" y="12444"/>
                </a:cubicBezTo>
                <a:cubicBezTo>
                  <a:pt x="21503" y="12266"/>
                  <a:pt x="21526" y="12086"/>
                  <a:pt x="21545" y="11904"/>
                </a:cubicBezTo>
                <a:cubicBezTo>
                  <a:pt x="21581" y="11541"/>
                  <a:pt x="21600" y="11173"/>
                  <a:pt x="21600" y="10800"/>
                </a:cubicBezTo>
                <a:cubicBezTo>
                  <a:pt x="21600" y="10427"/>
                  <a:pt x="21581" y="10059"/>
                  <a:pt x="21545" y="9696"/>
                </a:cubicBezTo>
                <a:cubicBezTo>
                  <a:pt x="21526" y="9515"/>
                  <a:pt x="21503" y="9334"/>
                  <a:pt x="21476" y="9155"/>
                </a:cubicBezTo>
                <a:cubicBezTo>
                  <a:pt x="21448" y="8976"/>
                  <a:pt x="21416" y="8799"/>
                  <a:pt x="21381" y="8623"/>
                </a:cubicBezTo>
                <a:cubicBezTo>
                  <a:pt x="21345" y="8448"/>
                  <a:pt x="21305" y="8273"/>
                  <a:pt x="21260" y="8101"/>
                </a:cubicBezTo>
                <a:cubicBezTo>
                  <a:pt x="21172" y="7756"/>
                  <a:pt x="21066" y="7417"/>
                  <a:pt x="20945" y="7086"/>
                </a:cubicBezTo>
                <a:cubicBezTo>
                  <a:pt x="20915" y="7004"/>
                  <a:pt x="20884" y="6922"/>
                  <a:pt x="20851" y="6840"/>
                </a:cubicBezTo>
                <a:cubicBezTo>
                  <a:pt x="20754" y="6595"/>
                  <a:pt x="20649" y="6354"/>
                  <a:pt x="20535" y="6118"/>
                </a:cubicBezTo>
                <a:cubicBezTo>
                  <a:pt x="20497" y="6039"/>
                  <a:pt x="20458" y="5961"/>
                  <a:pt x="20418" y="5883"/>
                </a:cubicBezTo>
                <a:cubicBezTo>
                  <a:pt x="20339" y="5728"/>
                  <a:pt x="20255" y="5575"/>
                  <a:pt x="20169" y="5424"/>
                </a:cubicBezTo>
                <a:cubicBezTo>
                  <a:pt x="19909" y="4972"/>
                  <a:pt x="19617" y="4540"/>
                  <a:pt x="19296" y="4132"/>
                </a:cubicBezTo>
                <a:cubicBezTo>
                  <a:pt x="19136" y="3929"/>
                  <a:pt x="18968" y="3730"/>
                  <a:pt x="18795" y="3538"/>
                </a:cubicBezTo>
                <a:cubicBezTo>
                  <a:pt x="18678" y="3410"/>
                  <a:pt x="18559" y="3285"/>
                  <a:pt x="18437" y="3163"/>
                </a:cubicBezTo>
                <a:cubicBezTo>
                  <a:pt x="18315" y="3041"/>
                  <a:pt x="18189" y="2922"/>
                  <a:pt x="18062" y="2806"/>
                </a:cubicBezTo>
                <a:cubicBezTo>
                  <a:pt x="17814" y="2581"/>
                  <a:pt x="17556" y="2367"/>
                  <a:pt x="17288" y="2165"/>
                </a:cubicBezTo>
                <a:cubicBezTo>
                  <a:pt x="16934" y="1899"/>
                  <a:pt x="16562" y="1653"/>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6"/>
                </a:cubicBezTo>
                <a:cubicBezTo>
                  <a:pt x="15011" y="851"/>
                  <a:pt x="14887" y="799"/>
                  <a:pt x="14760" y="749"/>
                </a:cubicBezTo>
                <a:cubicBezTo>
                  <a:pt x="14758" y="748"/>
                  <a:pt x="14757" y="748"/>
                  <a:pt x="14755" y="747"/>
                </a:cubicBezTo>
                <a:cubicBezTo>
                  <a:pt x="14620" y="694"/>
                  <a:pt x="14484" y="645"/>
                  <a:pt x="14347" y="597"/>
                </a:cubicBezTo>
                <a:cubicBezTo>
                  <a:pt x="14319" y="587"/>
                  <a:pt x="14292" y="577"/>
                  <a:pt x="14263" y="567"/>
                </a:cubicBezTo>
                <a:cubicBezTo>
                  <a:pt x="13944" y="459"/>
                  <a:pt x="13617" y="366"/>
                  <a:pt x="13285" y="288"/>
                </a:cubicBezTo>
                <a:cubicBezTo>
                  <a:pt x="13181" y="263"/>
                  <a:pt x="13077" y="240"/>
                  <a:pt x="12972" y="218"/>
                </a:cubicBezTo>
                <a:cubicBezTo>
                  <a:pt x="12896" y="203"/>
                  <a:pt x="12820" y="189"/>
                  <a:pt x="12743" y="175"/>
                </a:cubicBezTo>
                <a:cubicBezTo>
                  <a:pt x="12353" y="104"/>
                  <a:pt x="11954" y="54"/>
                  <a:pt x="11550" y="26"/>
                </a:cubicBezTo>
                <a:lnTo>
                  <a:pt x="11550" y="605"/>
                </a:lnTo>
                <a:cubicBezTo>
                  <a:pt x="11988" y="637"/>
                  <a:pt x="12419" y="697"/>
                  <a:pt x="12841" y="782"/>
                </a:cubicBezTo>
                <a:cubicBezTo>
                  <a:pt x="12813" y="855"/>
                  <a:pt x="12721" y="822"/>
                  <a:pt x="12645" y="858"/>
                </a:cubicBezTo>
                <a:cubicBezTo>
                  <a:pt x="12574" y="891"/>
                  <a:pt x="12548" y="959"/>
                  <a:pt x="12472" y="974"/>
                </a:cubicBezTo>
                <a:cubicBezTo>
                  <a:pt x="12260" y="1014"/>
                  <a:pt x="12086" y="921"/>
                  <a:pt x="11903" y="928"/>
                </a:cubicBezTo>
                <a:cubicBezTo>
                  <a:pt x="11895" y="1007"/>
                  <a:pt x="11993" y="1053"/>
                  <a:pt x="12042" y="1078"/>
                </a:cubicBezTo>
                <a:cubicBezTo>
                  <a:pt x="12208" y="1165"/>
                  <a:pt x="12342" y="1153"/>
                  <a:pt x="12576" y="1147"/>
                </a:cubicBezTo>
                <a:cubicBezTo>
                  <a:pt x="12696" y="1145"/>
                  <a:pt x="12833" y="1183"/>
                  <a:pt x="12936" y="1112"/>
                </a:cubicBezTo>
                <a:cubicBezTo>
                  <a:pt x="13001" y="1068"/>
                  <a:pt x="12997" y="970"/>
                  <a:pt x="13052" y="916"/>
                </a:cubicBezTo>
                <a:cubicBezTo>
                  <a:pt x="13075" y="893"/>
                  <a:pt x="13109" y="870"/>
                  <a:pt x="13147" y="850"/>
                </a:cubicBezTo>
                <a:cubicBezTo>
                  <a:pt x="13262" y="877"/>
                  <a:pt x="13376" y="906"/>
                  <a:pt x="13489" y="937"/>
                </a:cubicBezTo>
                <a:cubicBezTo>
                  <a:pt x="13470" y="1016"/>
                  <a:pt x="13344" y="997"/>
                  <a:pt x="13342" y="1101"/>
                </a:cubicBezTo>
                <a:cubicBezTo>
                  <a:pt x="13423" y="1150"/>
                  <a:pt x="13611" y="1075"/>
                  <a:pt x="13683" y="992"/>
                </a:cubicBezTo>
                <a:cubicBezTo>
                  <a:pt x="13711" y="1000"/>
                  <a:pt x="13739" y="1009"/>
                  <a:pt x="13767" y="1017"/>
                </a:cubicBezTo>
                <a:cubicBezTo>
                  <a:pt x="13932" y="1067"/>
                  <a:pt x="14094" y="1121"/>
                  <a:pt x="14254" y="1179"/>
                </a:cubicBezTo>
                <a:cubicBezTo>
                  <a:pt x="14483" y="1261"/>
                  <a:pt x="14709" y="1351"/>
                  <a:pt x="14930" y="1449"/>
                </a:cubicBezTo>
                <a:cubicBezTo>
                  <a:pt x="14887" y="1475"/>
                  <a:pt x="14842" y="1506"/>
                  <a:pt x="14804" y="1506"/>
                </a:cubicBezTo>
                <a:cubicBezTo>
                  <a:pt x="14709" y="1506"/>
                  <a:pt x="14668" y="1378"/>
                  <a:pt x="14560" y="1425"/>
                </a:cubicBezTo>
                <a:cubicBezTo>
                  <a:pt x="14551" y="1549"/>
                  <a:pt x="14691" y="1600"/>
                  <a:pt x="14781" y="1657"/>
                </a:cubicBezTo>
                <a:cubicBezTo>
                  <a:pt x="14877" y="1719"/>
                  <a:pt x="14979" y="1780"/>
                  <a:pt x="15013" y="1888"/>
                </a:cubicBezTo>
                <a:cubicBezTo>
                  <a:pt x="14919" y="2089"/>
                  <a:pt x="14768" y="1878"/>
                  <a:pt x="14619" y="1877"/>
                </a:cubicBezTo>
                <a:cubicBezTo>
                  <a:pt x="14454" y="1876"/>
                  <a:pt x="14214" y="2190"/>
                  <a:pt x="14073" y="1935"/>
                </a:cubicBezTo>
                <a:cubicBezTo>
                  <a:pt x="14108" y="1800"/>
                  <a:pt x="14257" y="1779"/>
                  <a:pt x="14294" y="1645"/>
                </a:cubicBezTo>
                <a:cubicBezTo>
                  <a:pt x="14262" y="1651"/>
                  <a:pt x="14231" y="1661"/>
                  <a:pt x="14199" y="1674"/>
                </a:cubicBezTo>
                <a:cubicBezTo>
                  <a:pt x="14145" y="1696"/>
                  <a:pt x="14090" y="1725"/>
                  <a:pt x="14034" y="1755"/>
                </a:cubicBezTo>
                <a:cubicBezTo>
                  <a:pt x="13960" y="1795"/>
                  <a:pt x="13882" y="1834"/>
                  <a:pt x="13794" y="1854"/>
                </a:cubicBezTo>
                <a:cubicBezTo>
                  <a:pt x="13714" y="1872"/>
                  <a:pt x="13635" y="1867"/>
                  <a:pt x="13562" y="1888"/>
                </a:cubicBezTo>
                <a:cubicBezTo>
                  <a:pt x="13423" y="1929"/>
                  <a:pt x="13327" y="2031"/>
                  <a:pt x="13180" y="2086"/>
                </a:cubicBezTo>
                <a:cubicBezTo>
                  <a:pt x="13122" y="2107"/>
                  <a:pt x="13054" y="2100"/>
                  <a:pt x="12994" y="2120"/>
                </a:cubicBezTo>
                <a:cubicBezTo>
                  <a:pt x="12854" y="2167"/>
                  <a:pt x="12686" y="2251"/>
                  <a:pt x="12542" y="2329"/>
                </a:cubicBezTo>
                <a:cubicBezTo>
                  <a:pt x="12394" y="2409"/>
                  <a:pt x="12227" y="2493"/>
                  <a:pt x="12135" y="2572"/>
                </a:cubicBezTo>
                <a:cubicBezTo>
                  <a:pt x="12086" y="2615"/>
                  <a:pt x="11957" y="2767"/>
                  <a:pt x="11962" y="2815"/>
                </a:cubicBezTo>
                <a:cubicBezTo>
                  <a:pt x="11967" y="2884"/>
                  <a:pt x="12098" y="2907"/>
                  <a:pt x="12101" y="2977"/>
                </a:cubicBezTo>
                <a:cubicBezTo>
                  <a:pt x="12098" y="3020"/>
                  <a:pt x="12025" y="3112"/>
                  <a:pt x="12078" y="3174"/>
                </a:cubicBezTo>
                <a:cubicBezTo>
                  <a:pt x="12125" y="3231"/>
                  <a:pt x="12220" y="3185"/>
                  <a:pt x="12321" y="3198"/>
                </a:cubicBezTo>
                <a:cubicBezTo>
                  <a:pt x="12499" y="3219"/>
                  <a:pt x="12614" y="3365"/>
                  <a:pt x="12751" y="3441"/>
                </a:cubicBezTo>
                <a:cubicBezTo>
                  <a:pt x="12853" y="3497"/>
                  <a:pt x="13006" y="3565"/>
                  <a:pt x="13122" y="3579"/>
                </a:cubicBezTo>
                <a:cubicBezTo>
                  <a:pt x="13282" y="3600"/>
                  <a:pt x="13459" y="3533"/>
                  <a:pt x="13481" y="3661"/>
                </a:cubicBezTo>
                <a:cubicBezTo>
                  <a:pt x="13503" y="3783"/>
                  <a:pt x="13331" y="3827"/>
                  <a:pt x="13319" y="3904"/>
                </a:cubicBezTo>
                <a:cubicBezTo>
                  <a:pt x="13405" y="4017"/>
                  <a:pt x="13260" y="4071"/>
                  <a:pt x="13261" y="4171"/>
                </a:cubicBezTo>
                <a:cubicBezTo>
                  <a:pt x="13262" y="4251"/>
                  <a:pt x="13361" y="4371"/>
                  <a:pt x="13447" y="4379"/>
                </a:cubicBezTo>
                <a:cubicBezTo>
                  <a:pt x="13563" y="4388"/>
                  <a:pt x="13735" y="4264"/>
                  <a:pt x="13783" y="4147"/>
                </a:cubicBezTo>
                <a:cubicBezTo>
                  <a:pt x="13841" y="4008"/>
                  <a:pt x="13817" y="3820"/>
                  <a:pt x="13923" y="3719"/>
                </a:cubicBezTo>
                <a:cubicBezTo>
                  <a:pt x="14463" y="3733"/>
                  <a:pt x="14921" y="3474"/>
                  <a:pt x="14886" y="2919"/>
                </a:cubicBezTo>
                <a:cubicBezTo>
                  <a:pt x="14882" y="2865"/>
                  <a:pt x="14851" y="2794"/>
                  <a:pt x="14863" y="2734"/>
                </a:cubicBezTo>
                <a:cubicBezTo>
                  <a:pt x="14880" y="2645"/>
                  <a:pt x="15034" y="2569"/>
                  <a:pt x="15013" y="2456"/>
                </a:cubicBezTo>
                <a:cubicBezTo>
                  <a:pt x="15072" y="2438"/>
                  <a:pt x="15107" y="2391"/>
                  <a:pt x="15137" y="2338"/>
                </a:cubicBezTo>
                <a:cubicBezTo>
                  <a:pt x="15181" y="2259"/>
                  <a:pt x="15216" y="2169"/>
                  <a:pt x="15298" y="2139"/>
                </a:cubicBezTo>
                <a:cubicBezTo>
                  <a:pt x="15304" y="2137"/>
                  <a:pt x="15309" y="2133"/>
                  <a:pt x="15315" y="2132"/>
                </a:cubicBezTo>
                <a:cubicBezTo>
                  <a:pt x="15362" y="2121"/>
                  <a:pt x="15411" y="2130"/>
                  <a:pt x="15464" y="2146"/>
                </a:cubicBezTo>
                <a:cubicBezTo>
                  <a:pt x="15557" y="2173"/>
                  <a:pt x="15657" y="2220"/>
                  <a:pt x="15768" y="2213"/>
                </a:cubicBezTo>
                <a:cubicBezTo>
                  <a:pt x="15824" y="2209"/>
                  <a:pt x="15897" y="2159"/>
                  <a:pt x="15953" y="2167"/>
                </a:cubicBezTo>
                <a:cubicBezTo>
                  <a:pt x="16067" y="2182"/>
                  <a:pt x="16135" y="2322"/>
                  <a:pt x="16220" y="2387"/>
                </a:cubicBezTo>
                <a:cubicBezTo>
                  <a:pt x="16295" y="2444"/>
                  <a:pt x="16376" y="2426"/>
                  <a:pt x="16394" y="2502"/>
                </a:cubicBezTo>
                <a:cubicBezTo>
                  <a:pt x="16372" y="2631"/>
                  <a:pt x="16283" y="2636"/>
                  <a:pt x="16290" y="2754"/>
                </a:cubicBezTo>
                <a:cubicBezTo>
                  <a:pt x="16290" y="2755"/>
                  <a:pt x="16290" y="2756"/>
                  <a:pt x="16290" y="2757"/>
                </a:cubicBezTo>
                <a:cubicBezTo>
                  <a:pt x="16298" y="2863"/>
                  <a:pt x="16409" y="2944"/>
                  <a:pt x="16464" y="2954"/>
                </a:cubicBezTo>
                <a:cubicBezTo>
                  <a:pt x="16549" y="2970"/>
                  <a:pt x="16669" y="2925"/>
                  <a:pt x="16754" y="2885"/>
                </a:cubicBezTo>
                <a:cubicBezTo>
                  <a:pt x="16845" y="2842"/>
                  <a:pt x="16928" y="2749"/>
                  <a:pt x="17008" y="2684"/>
                </a:cubicBezTo>
                <a:cubicBezTo>
                  <a:pt x="17121" y="2771"/>
                  <a:pt x="17234" y="2861"/>
                  <a:pt x="17344" y="2952"/>
                </a:cubicBezTo>
                <a:cubicBezTo>
                  <a:pt x="17357" y="3004"/>
                  <a:pt x="17365" y="3050"/>
                  <a:pt x="17369" y="3081"/>
                </a:cubicBezTo>
                <a:cubicBezTo>
                  <a:pt x="17385" y="3207"/>
                  <a:pt x="17352" y="3303"/>
                  <a:pt x="17358" y="3418"/>
                </a:cubicBezTo>
                <a:cubicBezTo>
                  <a:pt x="17372" y="3613"/>
                  <a:pt x="17619" y="3593"/>
                  <a:pt x="17741" y="3696"/>
                </a:cubicBezTo>
                <a:cubicBezTo>
                  <a:pt x="17777" y="3727"/>
                  <a:pt x="17791" y="3806"/>
                  <a:pt x="17822" y="3846"/>
                </a:cubicBezTo>
                <a:cubicBezTo>
                  <a:pt x="17881" y="3925"/>
                  <a:pt x="17952" y="3925"/>
                  <a:pt x="17961" y="4008"/>
                </a:cubicBezTo>
                <a:cubicBezTo>
                  <a:pt x="17983" y="4208"/>
                  <a:pt x="17779" y="4225"/>
                  <a:pt x="17798" y="4449"/>
                </a:cubicBezTo>
                <a:cubicBezTo>
                  <a:pt x="17757" y="4535"/>
                  <a:pt x="17651" y="4530"/>
                  <a:pt x="17659" y="4645"/>
                </a:cubicBezTo>
                <a:cubicBezTo>
                  <a:pt x="17672" y="4828"/>
                  <a:pt x="17935" y="4688"/>
                  <a:pt x="18007" y="4831"/>
                </a:cubicBezTo>
                <a:cubicBezTo>
                  <a:pt x="18046" y="4908"/>
                  <a:pt x="18001" y="4964"/>
                  <a:pt x="17973" y="5074"/>
                </a:cubicBezTo>
                <a:cubicBezTo>
                  <a:pt x="18063" y="5181"/>
                  <a:pt x="18062" y="5352"/>
                  <a:pt x="17903" y="5352"/>
                </a:cubicBezTo>
                <a:cubicBezTo>
                  <a:pt x="17807" y="5352"/>
                  <a:pt x="17780" y="5248"/>
                  <a:pt x="17682" y="5224"/>
                </a:cubicBezTo>
                <a:cubicBezTo>
                  <a:pt x="17628" y="5211"/>
                  <a:pt x="17554" y="5214"/>
                  <a:pt x="17485" y="5201"/>
                </a:cubicBezTo>
                <a:cubicBezTo>
                  <a:pt x="17426" y="5191"/>
                  <a:pt x="17356" y="5173"/>
                  <a:pt x="17300" y="5166"/>
                </a:cubicBezTo>
                <a:cubicBezTo>
                  <a:pt x="17156" y="5149"/>
                  <a:pt x="17001" y="5191"/>
                  <a:pt x="16917" y="5108"/>
                </a:cubicBezTo>
                <a:cubicBezTo>
                  <a:pt x="17055" y="4926"/>
                  <a:pt x="17238" y="4745"/>
                  <a:pt x="17415" y="4587"/>
                </a:cubicBezTo>
                <a:cubicBezTo>
                  <a:pt x="17468" y="4540"/>
                  <a:pt x="17582" y="4508"/>
                  <a:pt x="17555" y="4414"/>
                </a:cubicBezTo>
                <a:cubicBezTo>
                  <a:pt x="17456" y="4327"/>
                  <a:pt x="17335" y="4419"/>
                  <a:pt x="17242" y="4472"/>
                </a:cubicBezTo>
                <a:cubicBezTo>
                  <a:pt x="17144" y="4526"/>
                  <a:pt x="17027" y="4606"/>
                  <a:pt x="16917" y="4622"/>
                </a:cubicBezTo>
                <a:cubicBezTo>
                  <a:pt x="16725" y="4651"/>
                  <a:pt x="16470" y="4566"/>
                  <a:pt x="16313" y="4668"/>
                </a:cubicBezTo>
                <a:cubicBezTo>
                  <a:pt x="16292" y="4756"/>
                  <a:pt x="16492" y="4722"/>
                  <a:pt x="16464" y="4854"/>
                </a:cubicBezTo>
                <a:cubicBezTo>
                  <a:pt x="16387" y="4866"/>
                  <a:pt x="16315" y="4873"/>
                  <a:pt x="16255" y="4819"/>
                </a:cubicBezTo>
                <a:cubicBezTo>
                  <a:pt x="16201" y="4770"/>
                  <a:pt x="16232" y="4698"/>
                  <a:pt x="16197" y="4668"/>
                </a:cubicBezTo>
                <a:cubicBezTo>
                  <a:pt x="16138" y="4619"/>
                  <a:pt x="15914" y="4606"/>
                  <a:pt x="15814" y="4622"/>
                </a:cubicBezTo>
                <a:cubicBezTo>
                  <a:pt x="15693" y="4642"/>
                  <a:pt x="15585" y="4715"/>
                  <a:pt x="15571" y="4819"/>
                </a:cubicBezTo>
                <a:cubicBezTo>
                  <a:pt x="15717" y="4887"/>
                  <a:pt x="15958" y="4748"/>
                  <a:pt x="16011" y="4923"/>
                </a:cubicBezTo>
                <a:cubicBezTo>
                  <a:pt x="15931" y="5067"/>
                  <a:pt x="15742" y="5147"/>
                  <a:pt x="15768" y="5340"/>
                </a:cubicBezTo>
                <a:cubicBezTo>
                  <a:pt x="15778" y="5415"/>
                  <a:pt x="15866" y="5514"/>
                  <a:pt x="15930" y="5526"/>
                </a:cubicBezTo>
                <a:cubicBezTo>
                  <a:pt x="15995" y="5537"/>
                  <a:pt x="16030" y="5473"/>
                  <a:pt x="16093" y="5479"/>
                </a:cubicBezTo>
                <a:cubicBezTo>
                  <a:pt x="16158" y="5485"/>
                  <a:pt x="16143" y="5560"/>
                  <a:pt x="16220" y="5549"/>
                </a:cubicBezTo>
                <a:cubicBezTo>
                  <a:pt x="16332" y="5501"/>
                  <a:pt x="16394" y="5345"/>
                  <a:pt x="16522" y="5352"/>
                </a:cubicBezTo>
                <a:cubicBezTo>
                  <a:pt x="16676" y="5538"/>
                  <a:pt x="16383" y="5628"/>
                  <a:pt x="16220" y="5688"/>
                </a:cubicBezTo>
                <a:cubicBezTo>
                  <a:pt x="16035" y="5755"/>
                  <a:pt x="15793" y="5791"/>
                  <a:pt x="15651" y="5850"/>
                </a:cubicBezTo>
                <a:cubicBezTo>
                  <a:pt x="15577" y="5881"/>
                  <a:pt x="15297" y="6152"/>
                  <a:pt x="15257" y="5942"/>
                </a:cubicBezTo>
                <a:cubicBezTo>
                  <a:pt x="15229" y="5791"/>
                  <a:pt x="15396" y="5835"/>
                  <a:pt x="15431" y="5711"/>
                </a:cubicBezTo>
                <a:cubicBezTo>
                  <a:pt x="15252" y="5676"/>
                  <a:pt x="15084" y="5788"/>
                  <a:pt x="14921" y="5850"/>
                </a:cubicBezTo>
                <a:cubicBezTo>
                  <a:pt x="14687" y="5938"/>
                  <a:pt x="14292" y="5994"/>
                  <a:pt x="14236" y="6255"/>
                </a:cubicBezTo>
                <a:cubicBezTo>
                  <a:pt x="14225" y="6308"/>
                  <a:pt x="14259" y="6406"/>
                  <a:pt x="14224" y="6441"/>
                </a:cubicBezTo>
                <a:cubicBezTo>
                  <a:pt x="14196" y="6469"/>
                  <a:pt x="14030" y="6474"/>
                  <a:pt x="13958" y="6498"/>
                </a:cubicBezTo>
                <a:cubicBezTo>
                  <a:pt x="13846" y="6536"/>
                  <a:pt x="13748" y="6619"/>
                  <a:pt x="13679" y="6637"/>
                </a:cubicBezTo>
                <a:cubicBezTo>
                  <a:pt x="13627" y="6651"/>
                  <a:pt x="13550" y="6647"/>
                  <a:pt x="13517" y="6661"/>
                </a:cubicBezTo>
                <a:cubicBezTo>
                  <a:pt x="13424" y="6696"/>
                  <a:pt x="13390" y="6821"/>
                  <a:pt x="13284" y="6904"/>
                </a:cubicBezTo>
                <a:cubicBezTo>
                  <a:pt x="13241" y="6938"/>
                  <a:pt x="13145" y="6962"/>
                  <a:pt x="13110" y="6996"/>
                </a:cubicBezTo>
                <a:cubicBezTo>
                  <a:pt x="13050" y="7056"/>
                  <a:pt x="13042" y="7206"/>
                  <a:pt x="12936" y="7228"/>
                </a:cubicBezTo>
                <a:cubicBezTo>
                  <a:pt x="12869" y="7234"/>
                  <a:pt x="12814" y="7177"/>
                  <a:pt x="12751" y="7217"/>
                </a:cubicBezTo>
                <a:cubicBezTo>
                  <a:pt x="12743" y="7364"/>
                  <a:pt x="12803" y="7565"/>
                  <a:pt x="12739" y="7714"/>
                </a:cubicBezTo>
                <a:cubicBezTo>
                  <a:pt x="12602" y="7826"/>
                  <a:pt x="12450" y="7905"/>
                  <a:pt x="12275" y="8004"/>
                </a:cubicBezTo>
                <a:cubicBezTo>
                  <a:pt x="12178" y="8058"/>
                  <a:pt x="12091" y="8073"/>
                  <a:pt x="11973" y="8131"/>
                </a:cubicBezTo>
                <a:cubicBezTo>
                  <a:pt x="11890" y="8173"/>
                  <a:pt x="11814" y="8272"/>
                  <a:pt x="11718" y="8328"/>
                </a:cubicBezTo>
                <a:cubicBezTo>
                  <a:pt x="11663" y="8361"/>
                  <a:pt x="11605" y="8394"/>
                  <a:pt x="11550" y="8431"/>
                </a:cubicBezTo>
                <a:lnTo>
                  <a:pt x="11550" y="13479"/>
                </a:lnTo>
                <a:cubicBezTo>
                  <a:pt x="11607" y="13428"/>
                  <a:pt x="11663" y="13355"/>
                  <a:pt x="11695" y="13297"/>
                </a:cubicBezTo>
                <a:cubicBezTo>
                  <a:pt x="11760" y="13179"/>
                  <a:pt x="11764" y="13079"/>
                  <a:pt x="11881" y="13019"/>
                </a:cubicBezTo>
                <a:cubicBezTo>
                  <a:pt x="12004" y="12955"/>
                  <a:pt x="12104" y="12986"/>
                  <a:pt x="12264" y="12927"/>
                </a:cubicBezTo>
                <a:cubicBezTo>
                  <a:pt x="12335" y="12900"/>
                  <a:pt x="12396" y="12855"/>
                  <a:pt x="12461" y="12811"/>
                </a:cubicBezTo>
                <a:cubicBezTo>
                  <a:pt x="12517" y="12772"/>
                  <a:pt x="12576" y="12671"/>
                  <a:pt x="12646" y="12741"/>
                </a:cubicBezTo>
                <a:cubicBezTo>
                  <a:pt x="12739" y="12834"/>
                  <a:pt x="12533" y="12886"/>
                  <a:pt x="12611" y="12985"/>
                </a:cubicBezTo>
                <a:cubicBezTo>
                  <a:pt x="12772" y="13070"/>
                  <a:pt x="12854" y="12826"/>
                  <a:pt x="12972" y="12822"/>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1"/>
                  <a:pt x="14119" y="13083"/>
                  <a:pt x="14214" y="13066"/>
                </a:cubicBezTo>
                <a:cubicBezTo>
                  <a:pt x="14418" y="13028"/>
                  <a:pt x="14494" y="13089"/>
                  <a:pt x="14584" y="13216"/>
                </a:cubicBezTo>
                <a:cubicBezTo>
                  <a:pt x="14686" y="13233"/>
                  <a:pt x="14689" y="13099"/>
                  <a:pt x="14781" y="13147"/>
                </a:cubicBezTo>
                <a:cubicBezTo>
                  <a:pt x="14730" y="13248"/>
                  <a:pt x="14799" y="13294"/>
                  <a:pt x="14839" y="13378"/>
                </a:cubicBezTo>
                <a:cubicBezTo>
                  <a:pt x="14865" y="13433"/>
                  <a:pt x="14862" y="13471"/>
                  <a:pt x="14886" y="13494"/>
                </a:cubicBezTo>
                <a:cubicBezTo>
                  <a:pt x="14941" y="13547"/>
                  <a:pt x="15048" y="13547"/>
                  <a:pt x="15130" y="13598"/>
                </a:cubicBezTo>
                <a:cubicBezTo>
                  <a:pt x="15215" y="13652"/>
                  <a:pt x="15263" y="13752"/>
                  <a:pt x="15362" y="13865"/>
                </a:cubicBezTo>
                <a:cubicBezTo>
                  <a:pt x="15462" y="13980"/>
                  <a:pt x="15632" y="14099"/>
                  <a:pt x="15768" y="14108"/>
                </a:cubicBezTo>
                <a:cubicBezTo>
                  <a:pt x="15895" y="14116"/>
                  <a:pt x="15999" y="14072"/>
                  <a:pt x="16105" y="14084"/>
                </a:cubicBezTo>
                <a:cubicBezTo>
                  <a:pt x="16344" y="14114"/>
                  <a:pt x="16493" y="14234"/>
                  <a:pt x="16662" y="14363"/>
                </a:cubicBezTo>
                <a:cubicBezTo>
                  <a:pt x="16755" y="14435"/>
                  <a:pt x="16840" y="14485"/>
                  <a:pt x="16870" y="14571"/>
                </a:cubicBezTo>
                <a:cubicBezTo>
                  <a:pt x="16891" y="14631"/>
                  <a:pt x="16881" y="14712"/>
                  <a:pt x="16905" y="14780"/>
                </a:cubicBezTo>
                <a:cubicBezTo>
                  <a:pt x="16956" y="14924"/>
                  <a:pt x="17167" y="14993"/>
                  <a:pt x="17090" y="15243"/>
                </a:cubicBezTo>
                <a:cubicBezTo>
                  <a:pt x="17126" y="15316"/>
                  <a:pt x="17204" y="15342"/>
                  <a:pt x="17288" y="15394"/>
                </a:cubicBezTo>
                <a:cubicBezTo>
                  <a:pt x="17355" y="15434"/>
                  <a:pt x="17412" y="15521"/>
                  <a:pt x="17485" y="15533"/>
                </a:cubicBezTo>
                <a:cubicBezTo>
                  <a:pt x="17532" y="15540"/>
                  <a:pt x="17584" y="15518"/>
                  <a:pt x="17624" y="15521"/>
                </a:cubicBezTo>
                <a:cubicBezTo>
                  <a:pt x="17756" y="15530"/>
                  <a:pt x="17846" y="15581"/>
                  <a:pt x="17961" y="15625"/>
                </a:cubicBezTo>
                <a:cubicBezTo>
                  <a:pt x="18032" y="15652"/>
                  <a:pt x="18122" y="15663"/>
                  <a:pt x="18170" y="15695"/>
                </a:cubicBezTo>
                <a:cubicBezTo>
                  <a:pt x="18229" y="15735"/>
                  <a:pt x="18236" y="15868"/>
                  <a:pt x="18309" y="15903"/>
                </a:cubicBezTo>
                <a:cubicBezTo>
                  <a:pt x="18356" y="15926"/>
                  <a:pt x="18462" y="15894"/>
                  <a:pt x="18542" y="15903"/>
                </a:cubicBezTo>
                <a:cubicBezTo>
                  <a:pt x="18666" y="15918"/>
                  <a:pt x="18835" y="15994"/>
                  <a:pt x="18948" y="15996"/>
                </a:cubicBezTo>
                <a:cubicBezTo>
                  <a:pt x="19016" y="15997"/>
                  <a:pt x="19072" y="15968"/>
                  <a:pt x="19133" y="15973"/>
                </a:cubicBezTo>
                <a:cubicBezTo>
                  <a:pt x="19274" y="15983"/>
                  <a:pt x="19385" y="16072"/>
                  <a:pt x="19494" y="16172"/>
                </a:cubicBezTo>
                <a:cubicBezTo>
                  <a:pt x="18096" y="18425"/>
                  <a:pt x="15847" y="20098"/>
                  <a:pt x="13199" y="20737"/>
                </a:cubicBezTo>
                <a:cubicBezTo>
                  <a:pt x="13190" y="20635"/>
                  <a:pt x="13161" y="20533"/>
                  <a:pt x="13157" y="20432"/>
                </a:cubicBezTo>
                <a:cubicBezTo>
                  <a:pt x="13147" y="20212"/>
                  <a:pt x="13181" y="20056"/>
                  <a:pt x="13145" y="19853"/>
                </a:cubicBezTo>
                <a:cubicBezTo>
                  <a:pt x="13118" y="19699"/>
                  <a:pt x="13085" y="19463"/>
                  <a:pt x="13029" y="19366"/>
                </a:cubicBezTo>
                <a:cubicBezTo>
                  <a:pt x="12967" y="19259"/>
                  <a:pt x="12723" y="19076"/>
                  <a:pt x="12600" y="19007"/>
                </a:cubicBezTo>
                <a:cubicBezTo>
                  <a:pt x="12519" y="18962"/>
                  <a:pt x="12421" y="18947"/>
                  <a:pt x="12333" y="18903"/>
                </a:cubicBezTo>
                <a:cubicBezTo>
                  <a:pt x="12144" y="18811"/>
                  <a:pt x="11778" y="18615"/>
                  <a:pt x="11695" y="18428"/>
                </a:cubicBezTo>
                <a:cubicBezTo>
                  <a:pt x="11671" y="18374"/>
                  <a:pt x="11674" y="18303"/>
                  <a:pt x="11648" y="18243"/>
                </a:cubicBezTo>
                <a:cubicBezTo>
                  <a:pt x="11625" y="18188"/>
                  <a:pt x="11589" y="18136"/>
                  <a:pt x="11550" y="18085"/>
                </a:cubicBezTo>
                <a:cubicBezTo>
                  <a:pt x="11550" y="18085"/>
                  <a:pt x="11550" y="21574"/>
                  <a:pt x="11550" y="2157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en-US">
              <a:solidFill>
                <a:prstClr val="black"/>
              </a:solidFill>
            </a:endParaRPr>
          </a:p>
        </p:txBody>
      </p:sp>
      <p:sp>
        <p:nvSpPr>
          <p:cNvPr id="42" name="千图设计师MC：ID 29795607库_Freeform: Shape 28"/>
          <p:cNvSpPr>
            <a:spLocks noChangeAspect="1"/>
          </p:cNvSpPr>
          <p:nvPr>
            <p:custDataLst>
              <p:tags r:id="rId1"/>
            </p:custDataLst>
          </p:nvPr>
        </p:nvSpPr>
        <p:spPr bwMode="auto">
          <a:xfrm>
            <a:off x="4875213" y="2257425"/>
            <a:ext cx="379412" cy="404813"/>
          </a:xfrm>
          <a:custGeom>
            <a:avLst/>
            <a:gdLst>
              <a:gd name="T0" fmla="*/ 2147483647 w 45"/>
              <a:gd name="T1" fmla="*/ 2147483647 h 48"/>
              <a:gd name="T2" fmla="*/ 0 w 45"/>
              <a:gd name="T3" fmla="*/ 2147483647 h 48"/>
              <a:gd name="T4" fmla="*/ 2147483647 w 45"/>
              <a:gd name="T5" fmla="*/ 2147483647 h 48"/>
              <a:gd name="T6" fmla="*/ 2147483647 w 45"/>
              <a:gd name="T7" fmla="*/ 2147483647 h 48"/>
              <a:gd name="T8" fmla="*/ 2147483647 w 45"/>
              <a:gd name="T9" fmla="*/ 0 h 48"/>
              <a:gd name="T10" fmla="*/ 2147483647 w 45"/>
              <a:gd name="T11" fmla="*/ 2147483647 h 48"/>
              <a:gd name="T12" fmla="*/ 2147483647 w 45"/>
              <a:gd name="T13" fmla="*/ 2147483647 h 48"/>
              <a:gd name="T14" fmla="*/ 2147483647 w 45"/>
              <a:gd name="T15" fmla="*/ 0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2147483647 h 48"/>
              <a:gd name="T28" fmla="*/ 2147483647 w 45"/>
              <a:gd name="T29" fmla="*/ 2147483647 h 48"/>
              <a:gd name="T30" fmla="*/ 2147483647 w 45"/>
              <a:gd name="T31" fmla="*/ 2147483647 h 48"/>
              <a:gd name="T32" fmla="*/ 2147483647 w 45"/>
              <a:gd name="T33" fmla="*/ 2147483647 h 48"/>
              <a:gd name="T34" fmla="*/ 2147483647 w 45"/>
              <a:gd name="T35" fmla="*/ 2147483647 h 48"/>
              <a:gd name="T36" fmla="*/ 2147483647 w 45"/>
              <a:gd name="T37" fmla="*/ 2147483647 h 48"/>
              <a:gd name="T38" fmla="*/ 2147483647 w 45"/>
              <a:gd name="T39" fmla="*/ 2147483647 h 48"/>
              <a:gd name="T40" fmla="*/ 2147483647 w 45"/>
              <a:gd name="T41" fmla="*/ 2147483647 h 48"/>
              <a:gd name="T42" fmla="*/ 2147483647 w 45"/>
              <a:gd name="T43" fmla="*/ 2147483647 h 48"/>
              <a:gd name="T44" fmla="*/ 2147483647 w 45"/>
              <a:gd name="T45" fmla="*/ 2147483647 h 48"/>
              <a:gd name="T46" fmla="*/ 2147483647 w 45"/>
              <a:gd name="T47" fmla="*/ 2147483647 h 48"/>
              <a:gd name="T48" fmla="*/ 2147483647 w 45"/>
              <a:gd name="T49" fmla="*/ 2147483647 h 48"/>
              <a:gd name="T50" fmla="*/ 2147483647 w 45"/>
              <a:gd name="T51" fmla="*/ 2147483647 h 48"/>
              <a:gd name="T52" fmla="*/ 2147483647 w 45"/>
              <a:gd name="T53" fmla="*/ 2147483647 h 48"/>
              <a:gd name="T54" fmla="*/ 2147483647 w 45"/>
              <a:gd name="T55" fmla="*/ 2147483647 h 48"/>
              <a:gd name="T56" fmla="*/ 2147483647 w 45"/>
              <a:gd name="T57" fmla="*/ 2147483647 h 48"/>
              <a:gd name="T58" fmla="*/ 2147483647 w 45"/>
              <a:gd name="T59" fmla="*/ 2147483647 h 48"/>
              <a:gd name="T60" fmla="*/ 2147483647 w 45"/>
              <a:gd name="T61" fmla="*/ 2147483647 h 48"/>
              <a:gd name="T62" fmla="*/ 2147483647 w 45"/>
              <a:gd name="T63" fmla="*/ 2147483647 h 48"/>
              <a:gd name="T64" fmla="*/ 2147483647 w 45"/>
              <a:gd name="T65" fmla="*/ 2147483647 h 48"/>
              <a:gd name="T66" fmla="*/ 2147483647 w 45"/>
              <a:gd name="T67" fmla="*/ 2147483647 h 48"/>
              <a:gd name="T68" fmla="*/ 2147483647 w 45"/>
              <a:gd name="T69" fmla="*/ 2147483647 h 48"/>
              <a:gd name="T70" fmla="*/ 2147483647 w 45"/>
              <a:gd name="T71" fmla="*/ 2147483647 h 48"/>
              <a:gd name="T72" fmla="*/ 2147483647 w 45"/>
              <a:gd name="T73" fmla="*/ 2147483647 h 48"/>
              <a:gd name="T74" fmla="*/ 2147483647 w 45"/>
              <a:gd name="T75" fmla="*/ 2147483647 h 48"/>
              <a:gd name="T76" fmla="*/ 2147483647 w 45"/>
              <a:gd name="T77" fmla="*/ 2147483647 h 48"/>
              <a:gd name="T78" fmla="*/ 2147483647 w 45"/>
              <a:gd name="T79" fmla="*/ 2147483647 h 48"/>
              <a:gd name="T80" fmla="*/ 2147483647 w 45"/>
              <a:gd name="T81" fmla="*/ 2147483647 h 48"/>
              <a:gd name="T82" fmla="*/ 2147483647 w 45"/>
              <a:gd name="T83" fmla="*/ 2147483647 h 48"/>
              <a:gd name="T84" fmla="*/ 2147483647 w 45"/>
              <a:gd name="T85" fmla="*/ 2147483647 h 48"/>
              <a:gd name="T86" fmla="*/ 2147483647 w 45"/>
              <a:gd name="T87" fmla="*/ 2147483647 h 48"/>
              <a:gd name="T88" fmla="*/ 2147483647 w 45"/>
              <a:gd name="T89" fmla="*/ 2147483647 h 48"/>
              <a:gd name="T90" fmla="*/ 2147483647 w 45"/>
              <a:gd name="T91" fmla="*/ 2147483647 h 48"/>
              <a:gd name="T92" fmla="*/ 2147483647 w 45"/>
              <a:gd name="T93" fmla="*/ 2147483647 h 48"/>
              <a:gd name="T94" fmla="*/ 2147483647 w 45"/>
              <a:gd name="T95" fmla="*/ 2147483647 h 48"/>
              <a:gd name="T96" fmla="*/ 2147483647 w 45"/>
              <a:gd name="T97" fmla="*/ 2147483647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solidFill>
                <a:prstClr val="black"/>
              </a:solidFill>
            </a:endParaRPr>
          </a:p>
        </p:txBody>
      </p:sp>
      <p:grpSp>
        <p:nvGrpSpPr>
          <p:cNvPr id="44" name="Group 39"/>
          <p:cNvGrpSpPr>
            <a:grpSpLocks noChangeAspect="1"/>
          </p:cNvGrpSpPr>
          <p:nvPr/>
        </p:nvGrpSpPr>
        <p:grpSpPr bwMode="auto">
          <a:xfrm>
            <a:off x="6818004" y="2088334"/>
            <a:ext cx="498713" cy="454070"/>
            <a:chOff x="13" y="17"/>
            <a:chExt cx="1240" cy="1129"/>
          </a:xfrm>
          <a:solidFill>
            <a:schemeClr val="bg1"/>
          </a:solidFill>
        </p:grpSpPr>
        <p:sp>
          <p:nvSpPr>
            <p:cNvPr id="46" name="Freeform 40"/>
            <p:cNvSpPr>
              <a:spLocks/>
            </p:cNvSpPr>
            <p:nvPr/>
          </p:nvSpPr>
          <p:spPr bwMode="auto">
            <a:xfrm>
              <a:off x="13" y="749"/>
              <a:ext cx="765" cy="397"/>
            </a:xfrm>
            <a:custGeom>
              <a:avLst/>
              <a:gdLst>
                <a:gd name="T0" fmla="*/ 0 w 321"/>
                <a:gd name="T1" fmla="*/ 118 h 166"/>
                <a:gd name="T2" fmla="*/ 109 w 321"/>
                <a:gd name="T3" fmla="*/ 18 h 166"/>
                <a:gd name="T4" fmla="*/ 180 w 321"/>
                <a:gd name="T5" fmla="*/ 20 h 166"/>
                <a:gd name="T6" fmla="*/ 321 w 321"/>
                <a:gd name="T7" fmla="*/ 166 h 166"/>
              </a:gdLst>
              <a:ahLst/>
              <a:cxnLst>
                <a:cxn ang="0">
                  <a:pos x="T0" y="T1"/>
                </a:cxn>
                <a:cxn ang="0">
                  <a:pos x="T2" y="T3"/>
                </a:cxn>
                <a:cxn ang="0">
                  <a:pos x="T4" y="T5"/>
                </a:cxn>
                <a:cxn ang="0">
                  <a:pos x="T6" y="T7"/>
                </a:cxn>
              </a:cxnLst>
              <a:rect l="0" t="0" r="r" b="b"/>
              <a:pathLst>
                <a:path w="321" h="166">
                  <a:moveTo>
                    <a:pt x="0" y="118"/>
                  </a:moveTo>
                  <a:cubicBezTo>
                    <a:pt x="109" y="18"/>
                    <a:pt x="109" y="18"/>
                    <a:pt x="109" y="18"/>
                  </a:cubicBezTo>
                  <a:cubicBezTo>
                    <a:pt x="129" y="0"/>
                    <a:pt x="160" y="1"/>
                    <a:pt x="180" y="20"/>
                  </a:cubicBezTo>
                  <a:cubicBezTo>
                    <a:pt x="321" y="166"/>
                    <a:pt x="321" y="166"/>
                    <a:pt x="321" y="166"/>
                  </a:cubicBezTo>
                </a:path>
              </a:pathLst>
            </a:cu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1" name="Freeform 41"/>
            <p:cNvSpPr>
              <a:spLocks/>
            </p:cNvSpPr>
            <p:nvPr/>
          </p:nvSpPr>
          <p:spPr bwMode="auto">
            <a:xfrm>
              <a:off x="924" y="563"/>
              <a:ext cx="329" cy="346"/>
            </a:xfrm>
            <a:custGeom>
              <a:avLst/>
              <a:gdLst>
                <a:gd name="T0" fmla="*/ 0 w 138"/>
                <a:gd name="T1" fmla="*/ 0 h 145"/>
                <a:gd name="T2" fmla="*/ 11 w 138"/>
                <a:gd name="T3" fmla="*/ 9 h 145"/>
                <a:gd name="T4" fmla="*/ 138 w 138"/>
                <a:gd name="T5" fmla="*/ 145 h 145"/>
              </a:gdLst>
              <a:ahLst/>
              <a:cxnLst>
                <a:cxn ang="0">
                  <a:pos x="T0" y="T1"/>
                </a:cxn>
                <a:cxn ang="0">
                  <a:pos x="T2" y="T3"/>
                </a:cxn>
                <a:cxn ang="0">
                  <a:pos x="T4" y="T5"/>
                </a:cxn>
              </a:cxnLst>
              <a:rect l="0" t="0" r="r" b="b"/>
              <a:pathLst>
                <a:path w="138" h="145">
                  <a:moveTo>
                    <a:pt x="0" y="0"/>
                  </a:moveTo>
                  <a:cubicBezTo>
                    <a:pt x="4" y="3"/>
                    <a:pt x="8" y="6"/>
                    <a:pt x="11" y="9"/>
                  </a:cubicBezTo>
                  <a:cubicBezTo>
                    <a:pt x="138" y="145"/>
                    <a:pt x="138" y="145"/>
                    <a:pt x="138" y="145"/>
                  </a:cubicBezTo>
                </a:path>
              </a:pathLst>
            </a:cu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2" name="Freeform 42"/>
            <p:cNvSpPr>
              <a:spLocks/>
            </p:cNvSpPr>
            <p:nvPr/>
          </p:nvSpPr>
          <p:spPr bwMode="auto">
            <a:xfrm>
              <a:off x="494" y="559"/>
              <a:ext cx="313" cy="293"/>
            </a:xfrm>
            <a:custGeom>
              <a:avLst/>
              <a:gdLst>
                <a:gd name="T0" fmla="*/ 0 w 131"/>
                <a:gd name="T1" fmla="*/ 123 h 123"/>
                <a:gd name="T2" fmla="*/ 119 w 131"/>
                <a:gd name="T3" fmla="*/ 9 h 123"/>
                <a:gd name="T4" fmla="*/ 131 w 131"/>
                <a:gd name="T5" fmla="*/ 0 h 123"/>
              </a:gdLst>
              <a:ahLst/>
              <a:cxnLst>
                <a:cxn ang="0">
                  <a:pos x="T0" y="T1"/>
                </a:cxn>
                <a:cxn ang="0">
                  <a:pos x="T2" y="T3"/>
                </a:cxn>
                <a:cxn ang="0">
                  <a:pos x="T4" y="T5"/>
                </a:cxn>
              </a:cxnLst>
              <a:rect l="0" t="0" r="r" b="b"/>
              <a:pathLst>
                <a:path w="131" h="123">
                  <a:moveTo>
                    <a:pt x="0" y="123"/>
                  </a:moveTo>
                  <a:cubicBezTo>
                    <a:pt x="119" y="9"/>
                    <a:pt x="119" y="9"/>
                    <a:pt x="119" y="9"/>
                  </a:cubicBezTo>
                  <a:cubicBezTo>
                    <a:pt x="123" y="6"/>
                    <a:pt x="127" y="3"/>
                    <a:pt x="131" y="0"/>
                  </a:cubicBezTo>
                </a:path>
              </a:pathLst>
            </a:cu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3" name="Line 43"/>
            <p:cNvSpPr>
              <a:spLocks noChangeShapeType="1"/>
            </p:cNvSpPr>
            <p:nvPr/>
          </p:nvSpPr>
          <p:spPr bwMode="auto">
            <a:xfrm>
              <a:off x="406" y="346"/>
              <a:ext cx="0" cy="420"/>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4" name="Line 44"/>
            <p:cNvSpPr>
              <a:spLocks noChangeShapeType="1"/>
            </p:cNvSpPr>
            <p:nvPr/>
          </p:nvSpPr>
          <p:spPr bwMode="auto">
            <a:xfrm flipV="1">
              <a:off x="494" y="492"/>
              <a:ext cx="0" cy="360"/>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5" name="Line 45"/>
            <p:cNvSpPr>
              <a:spLocks noChangeShapeType="1"/>
            </p:cNvSpPr>
            <p:nvPr/>
          </p:nvSpPr>
          <p:spPr bwMode="auto">
            <a:xfrm>
              <a:off x="580" y="492"/>
              <a:ext cx="0" cy="274"/>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6" name="Line 46"/>
            <p:cNvSpPr>
              <a:spLocks noChangeShapeType="1"/>
            </p:cNvSpPr>
            <p:nvPr/>
          </p:nvSpPr>
          <p:spPr bwMode="auto">
            <a:xfrm>
              <a:off x="580" y="346"/>
              <a:ext cx="0" cy="146"/>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7" name="Oval 47"/>
            <p:cNvSpPr>
              <a:spLocks noChangeArrowheads="1"/>
            </p:cNvSpPr>
            <p:nvPr/>
          </p:nvSpPr>
          <p:spPr bwMode="auto">
            <a:xfrm>
              <a:off x="411" y="17"/>
              <a:ext cx="165" cy="162"/>
            </a:xfrm>
            <a:prstGeom prst="ellips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8" name="Freeform 48"/>
            <p:cNvSpPr>
              <a:spLocks/>
            </p:cNvSpPr>
            <p:nvPr/>
          </p:nvSpPr>
          <p:spPr bwMode="auto">
            <a:xfrm>
              <a:off x="337" y="231"/>
              <a:ext cx="312" cy="261"/>
            </a:xfrm>
            <a:custGeom>
              <a:avLst/>
              <a:gdLst>
                <a:gd name="T0" fmla="*/ 0 w 131"/>
                <a:gd name="T1" fmla="*/ 109 h 109"/>
                <a:gd name="T2" fmla="*/ 0 w 131"/>
                <a:gd name="T3" fmla="*/ 22 h 109"/>
                <a:gd name="T4" fmla="*/ 23 w 131"/>
                <a:gd name="T5" fmla="*/ 0 h 109"/>
                <a:gd name="T6" fmla="*/ 109 w 131"/>
                <a:gd name="T7" fmla="*/ 0 h 109"/>
                <a:gd name="T8" fmla="*/ 131 w 131"/>
                <a:gd name="T9" fmla="*/ 22 h 109"/>
                <a:gd name="T10" fmla="*/ 131 w 131"/>
                <a:gd name="T11" fmla="*/ 100 h 109"/>
              </a:gdLst>
              <a:ahLst/>
              <a:cxnLst>
                <a:cxn ang="0">
                  <a:pos x="T0" y="T1"/>
                </a:cxn>
                <a:cxn ang="0">
                  <a:pos x="T2" y="T3"/>
                </a:cxn>
                <a:cxn ang="0">
                  <a:pos x="T4" y="T5"/>
                </a:cxn>
                <a:cxn ang="0">
                  <a:pos x="T6" y="T7"/>
                </a:cxn>
                <a:cxn ang="0">
                  <a:pos x="T8" y="T9"/>
                </a:cxn>
                <a:cxn ang="0">
                  <a:pos x="T10" y="T11"/>
                </a:cxn>
              </a:cxnLst>
              <a:rect l="0" t="0" r="r" b="b"/>
              <a:pathLst>
                <a:path w="131" h="109">
                  <a:moveTo>
                    <a:pt x="0" y="109"/>
                  </a:moveTo>
                  <a:cubicBezTo>
                    <a:pt x="0" y="22"/>
                    <a:pt x="0" y="22"/>
                    <a:pt x="0" y="22"/>
                  </a:cubicBezTo>
                  <a:cubicBezTo>
                    <a:pt x="0" y="10"/>
                    <a:pt x="10" y="0"/>
                    <a:pt x="23" y="0"/>
                  </a:cubicBezTo>
                  <a:cubicBezTo>
                    <a:pt x="109" y="0"/>
                    <a:pt x="109" y="0"/>
                    <a:pt x="109" y="0"/>
                  </a:cubicBezTo>
                  <a:cubicBezTo>
                    <a:pt x="121" y="0"/>
                    <a:pt x="131" y="10"/>
                    <a:pt x="131" y="22"/>
                  </a:cubicBezTo>
                  <a:cubicBezTo>
                    <a:pt x="131" y="100"/>
                    <a:pt x="131" y="100"/>
                    <a:pt x="131" y="100"/>
                  </a:cubicBezTo>
                </a:path>
              </a:pathLst>
            </a:cu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59" name="Line 49"/>
            <p:cNvSpPr>
              <a:spLocks noChangeShapeType="1"/>
            </p:cNvSpPr>
            <p:nvPr/>
          </p:nvSpPr>
          <p:spPr bwMode="auto">
            <a:xfrm>
              <a:off x="406" y="492"/>
              <a:ext cx="174" cy="0"/>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60" name="Line 50"/>
            <p:cNvSpPr>
              <a:spLocks noChangeShapeType="1"/>
            </p:cNvSpPr>
            <p:nvPr/>
          </p:nvSpPr>
          <p:spPr bwMode="auto">
            <a:xfrm>
              <a:off x="494" y="231"/>
              <a:ext cx="0" cy="94"/>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61" name="Freeform 51"/>
            <p:cNvSpPr>
              <a:spLocks/>
            </p:cNvSpPr>
            <p:nvPr/>
          </p:nvSpPr>
          <p:spPr bwMode="auto">
            <a:xfrm>
              <a:off x="866" y="212"/>
              <a:ext cx="296" cy="199"/>
            </a:xfrm>
            <a:custGeom>
              <a:avLst/>
              <a:gdLst>
                <a:gd name="T0" fmla="*/ 71 w 124"/>
                <a:gd name="T1" fmla="*/ 83 h 83"/>
                <a:gd name="T2" fmla="*/ 124 w 124"/>
                <a:gd name="T3" fmla="*/ 83 h 83"/>
                <a:gd name="T4" fmla="*/ 124 w 124"/>
                <a:gd name="T5" fmla="*/ 21 h 83"/>
                <a:gd name="T6" fmla="*/ 83 w 124"/>
                <a:gd name="T7" fmla="*/ 21 h 83"/>
                <a:gd name="T8" fmla="*/ 62 w 124"/>
                <a:gd name="T9" fmla="*/ 0 h 83"/>
                <a:gd name="T10" fmla="*/ 62 w 124"/>
                <a:gd name="T11" fmla="*/ 0 h 83"/>
                <a:gd name="T12" fmla="*/ 0 w 124"/>
                <a:gd name="T13" fmla="*/ 0 h 83"/>
                <a:gd name="T14" fmla="*/ 0 w 124"/>
                <a:gd name="T15" fmla="*/ 62 h 83"/>
                <a:gd name="T16" fmla="*/ 62 w 124"/>
                <a:gd name="T17" fmla="*/ 62 h 83"/>
                <a:gd name="T18" fmla="*/ 62 w 124"/>
                <a:gd name="T19"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3">
                  <a:moveTo>
                    <a:pt x="71" y="83"/>
                  </a:moveTo>
                  <a:cubicBezTo>
                    <a:pt x="124" y="83"/>
                    <a:pt x="124" y="83"/>
                    <a:pt x="124" y="83"/>
                  </a:cubicBezTo>
                  <a:cubicBezTo>
                    <a:pt x="124" y="21"/>
                    <a:pt x="124" y="21"/>
                    <a:pt x="124" y="21"/>
                  </a:cubicBezTo>
                  <a:cubicBezTo>
                    <a:pt x="83" y="21"/>
                    <a:pt x="83" y="21"/>
                    <a:pt x="83" y="21"/>
                  </a:cubicBezTo>
                  <a:cubicBezTo>
                    <a:pt x="71" y="21"/>
                    <a:pt x="62" y="11"/>
                    <a:pt x="62" y="0"/>
                  </a:cubicBezTo>
                  <a:cubicBezTo>
                    <a:pt x="62" y="0"/>
                    <a:pt x="62" y="0"/>
                    <a:pt x="62" y="0"/>
                  </a:cubicBezTo>
                  <a:cubicBezTo>
                    <a:pt x="0" y="0"/>
                    <a:pt x="0" y="0"/>
                    <a:pt x="0" y="0"/>
                  </a:cubicBezTo>
                  <a:cubicBezTo>
                    <a:pt x="0" y="62"/>
                    <a:pt x="0" y="62"/>
                    <a:pt x="0" y="62"/>
                  </a:cubicBezTo>
                  <a:cubicBezTo>
                    <a:pt x="62" y="62"/>
                    <a:pt x="62" y="62"/>
                    <a:pt x="62" y="62"/>
                  </a:cubicBezTo>
                  <a:cubicBezTo>
                    <a:pt x="62" y="36"/>
                    <a:pt x="62" y="36"/>
                    <a:pt x="62" y="36"/>
                  </a:cubicBezTo>
                </a:path>
              </a:pathLst>
            </a:cu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62" name="Line 52"/>
            <p:cNvSpPr>
              <a:spLocks noChangeShapeType="1"/>
            </p:cNvSpPr>
            <p:nvPr/>
          </p:nvSpPr>
          <p:spPr bwMode="auto">
            <a:xfrm>
              <a:off x="866" y="360"/>
              <a:ext cx="0" cy="268"/>
            </a:xfrm>
            <a:prstGeom prst="line">
              <a:avLst/>
            </a:prstGeom>
            <a:grpFill/>
            <a:ln w="6350" cap="rnd">
              <a:solidFill>
                <a:srgbClr val="344154"/>
              </a:solidFill>
              <a:prstDash val="solid"/>
              <a:round/>
              <a:headEnd/>
              <a:tailEnd/>
            </a:ln>
          </p:spPr>
          <p:txBody>
            <a:bodyPr/>
            <a:lstStyle/>
            <a:p>
              <a:pPr eaLnBrk="0" hangingPunct="0">
                <a:defRPr/>
              </a:pPr>
              <a:endParaRPr lang="en-US">
                <a:solidFill>
                  <a:prstClr val="black"/>
                </a:solidFill>
                <a:cs typeface="+mn-cs"/>
              </a:endParaRPr>
            </a:p>
          </p:txBody>
        </p:sp>
        <p:sp>
          <p:nvSpPr>
            <p:cNvPr id="63" name="Freeform 53"/>
            <p:cNvSpPr>
              <a:spLocks/>
            </p:cNvSpPr>
            <p:nvPr/>
          </p:nvSpPr>
          <p:spPr bwMode="auto">
            <a:xfrm>
              <a:off x="165" y="819"/>
              <a:ext cx="425" cy="217"/>
            </a:xfrm>
            <a:custGeom>
              <a:avLst/>
              <a:gdLst>
                <a:gd name="T0" fmla="*/ 79 w 178"/>
                <a:gd name="T1" fmla="*/ 0 h 91"/>
                <a:gd name="T2" fmla="*/ 61 w 178"/>
                <a:gd name="T3" fmla="*/ 7 h 91"/>
                <a:gd name="T4" fmla="*/ 0 w 178"/>
                <a:gd name="T5" fmla="*/ 63 h 91"/>
                <a:gd name="T6" fmla="*/ 30 w 178"/>
                <a:gd name="T7" fmla="*/ 88 h 91"/>
                <a:gd name="T8" fmla="*/ 63 w 178"/>
                <a:gd name="T9" fmla="*/ 83 h 91"/>
                <a:gd name="T10" fmla="*/ 94 w 178"/>
                <a:gd name="T11" fmla="*/ 71 h 91"/>
                <a:gd name="T12" fmla="*/ 156 w 178"/>
                <a:gd name="T13" fmla="*/ 85 h 91"/>
                <a:gd name="T14" fmla="*/ 178 w 178"/>
                <a:gd name="T15" fmla="*/ 91 h 91"/>
                <a:gd name="T16" fmla="*/ 98 w 178"/>
                <a:gd name="T17" fmla="*/ 8 h 91"/>
                <a:gd name="T18" fmla="*/ 79 w 178"/>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91">
                  <a:moveTo>
                    <a:pt x="79" y="0"/>
                  </a:moveTo>
                  <a:cubicBezTo>
                    <a:pt x="72" y="0"/>
                    <a:pt x="66" y="2"/>
                    <a:pt x="61" y="7"/>
                  </a:cubicBezTo>
                  <a:cubicBezTo>
                    <a:pt x="0" y="63"/>
                    <a:pt x="0" y="63"/>
                    <a:pt x="0" y="63"/>
                  </a:cubicBezTo>
                  <a:cubicBezTo>
                    <a:pt x="9" y="73"/>
                    <a:pt x="17" y="84"/>
                    <a:pt x="30" y="88"/>
                  </a:cubicBezTo>
                  <a:cubicBezTo>
                    <a:pt x="41" y="91"/>
                    <a:pt x="52" y="87"/>
                    <a:pt x="63" y="83"/>
                  </a:cubicBezTo>
                  <a:cubicBezTo>
                    <a:pt x="73" y="78"/>
                    <a:pt x="83" y="73"/>
                    <a:pt x="94" y="71"/>
                  </a:cubicBezTo>
                  <a:cubicBezTo>
                    <a:pt x="115" y="68"/>
                    <a:pt x="136" y="79"/>
                    <a:pt x="156" y="85"/>
                  </a:cubicBezTo>
                  <a:cubicBezTo>
                    <a:pt x="164" y="88"/>
                    <a:pt x="171" y="90"/>
                    <a:pt x="178" y="91"/>
                  </a:cubicBezTo>
                  <a:cubicBezTo>
                    <a:pt x="98" y="8"/>
                    <a:pt x="98" y="8"/>
                    <a:pt x="98" y="8"/>
                  </a:cubicBezTo>
                  <a:cubicBezTo>
                    <a:pt x="93" y="3"/>
                    <a:pt x="86" y="0"/>
                    <a:pt x="79" y="0"/>
                  </a:cubicBezTo>
                  <a:close/>
                </a:path>
              </a:pathLst>
            </a:custGeom>
            <a:grpFill/>
            <a:ln w="9525">
              <a:solidFill>
                <a:srgbClr val="000000"/>
              </a:solidFill>
              <a:round/>
              <a:headEnd/>
              <a:tailEnd/>
            </a:ln>
          </p:spPr>
          <p:txBody>
            <a:bodyPr/>
            <a:lstStyle/>
            <a:p>
              <a:pPr eaLnBrk="0" hangingPunct="0">
                <a:defRPr/>
              </a:pPr>
              <a:endParaRPr lang="en-US">
                <a:solidFill>
                  <a:prstClr val="black"/>
                </a:solidFill>
                <a:cs typeface="+mn-cs"/>
              </a:endParaRPr>
            </a:p>
          </p:txBody>
        </p:sp>
      </p:grpSp>
      <p:grpSp>
        <p:nvGrpSpPr>
          <p:cNvPr id="21522" name="Group 63"/>
          <p:cNvGrpSpPr>
            <a:grpSpLocks/>
          </p:cNvGrpSpPr>
          <p:nvPr/>
        </p:nvGrpSpPr>
        <p:grpSpPr bwMode="auto">
          <a:xfrm>
            <a:off x="10552113" y="125413"/>
            <a:ext cx="1320800" cy="1339850"/>
            <a:chOff x="10552042" y="125908"/>
            <a:chExt cx="1321344" cy="1339304"/>
          </a:xfrm>
        </p:grpSpPr>
        <p:sp>
          <p:nvSpPr>
            <p:cNvPr id="65" name="Rounded Rectangle 64"/>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21524" name="Picture 65"/>
            <p:cNvPicPr>
              <a:picLocks noChangeAspect="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7111"/>
          <a:stretch/>
        </p:blipFill>
        <p:spPr bwMode="auto">
          <a:xfrm>
            <a:off x="1013619" y="2179920"/>
            <a:ext cx="1234281" cy="141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5063" y="1984531"/>
            <a:ext cx="14668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8400" y="3794281"/>
            <a:ext cx="14001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r="7992"/>
          <a:stretch/>
        </p:blipFill>
        <p:spPr bwMode="auto">
          <a:xfrm>
            <a:off x="749301" y="3794281"/>
            <a:ext cx="1498599"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366" y="5913438"/>
            <a:ext cx="2708346"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خط تولید فتوگرامتری با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4249649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ppt_x</p:attrName>
                                        </p:attrNameLst>
                                      </p:cBhvr>
                                      <p:tavLst>
                                        <p:tav tm="0">
                                          <p:val>
                                            <p:strVal val="#ppt_x-#ppt_w*1.125000"/>
                                          </p:val>
                                        </p:tav>
                                        <p:tav tm="100000">
                                          <p:val>
                                            <p:strVal val="#ppt_x"/>
                                          </p:val>
                                        </p:tav>
                                      </p:tavLst>
                                    </p:anim>
                                    <p:animEffect transition="in" filter="wipe(right)">
                                      <p:cBhvr>
                                        <p:cTn id="12" dur="500"/>
                                        <p:tgtEl>
                                          <p:spTgt spid="42"/>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p:tgtEl>
                                          <p:spTgt spid="40"/>
                                        </p:tgtEl>
                                        <p:attrNameLst>
                                          <p:attrName>ppt_y</p:attrName>
                                        </p:attrNameLst>
                                      </p:cBhvr>
                                      <p:tavLst>
                                        <p:tav tm="0">
                                          <p:val>
                                            <p:strVal val="#ppt_y-#ppt_h*1.125000"/>
                                          </p:val>
                                        </p:tav>
                                        <p:tav tm="100000">
                                          <p:val>
                                            <p:strVal val="#ppt_y"/>
                                          </p:val>
                                        </p:tav>
                                      </p:tavLst>
                                    </p:anim>
                                    <p:animEffect transition="in" filter="wipe(down)">
                                      <p:cBhvr>
                                        <p:cTn id="16" dur="500"/>
                                        <p:tgtEl>
                                          <p:spTgt spid="40"/>
                                        </p:tgtEl>
                                      </p:cBhvr>
                                    </p:animEffect>
                                  </p:childTnLst>
                                </p:cTn>
                              </p:par>
                              <p:par>
                                <p:cTn id="17" presetID="1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1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left)">
                                      <p:cBhvr>
                                        <p:cTn id="24" dur="500"/>
                                        <p:tgtEl>
                                          <p:spTgt spid="19"/>
                                        </p:tgtEl>
                                      </p:cBhvr>
                                    </p:animEffect>
                                  </p:childTnLst>
                                </p:cTn>
                              </p:par>
                              <p:par>
                                <p:cTn id="25" presetID="1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2"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p:tgtEl>
                                          <p:spTgt spid="44"/>
                                        </p:tgtEl>
                                        <p:attrNameLst>
                                          <p:attrName>ppt_x</p:attrName>
                                        </p:attrNameLst>
                                      </p:cBhvr>
                                      <p:tavLst>
                                        <p:tav tm="0">
                                          <p:val>
                                            <p:strVal val="#ppt_x+#ppt_w*1.125000"/>
                                          </p:val>
                                        </p:tav>
                                        <p:tav tm="100000">
                                          <p:val>
                                            <p:strVal val="#ppt_x"/>
                                          </p:val>
                                        </p:tav>
                                      </p:tavLst>
                                    </p:anim>
                                    <p:animEffect transition="in" filter="wipe(left)">
                                      <p:cBhvr>
                                        <p:cTn id="32" dur="500"/>
                                        <p:tgtEl>
                                          <p:spTgt spid="44"/>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8194"/>
                                        </p:tgtEl>
                                        <p:attrNameLst>
                                          <p:attrName>style.visibility</p:attrName>
                                        </p:attrNameLst>
                                      </p:cBhvr>
                                      <p:to>
                                        <p:strVal val="visible"/>
                                      </p:to>
                                    </p:set>
                                    <p:animEffect transition="in" filter="wipe(down)">
                                      <p:cBhvr>
                                        <p:cTn id="40" dur="500"/>
                                        <p:tgtEl>
                                          <p:spTgt spid="8194"/>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par>
                          <p:cTn id="45" fill="hold" nodeType="afterGroup">
                            <p:stCondLst>
                              <p:cond delay="2000"/>
                            </p:stCondLst>
                            <p:childTnLst>
                              <p:par>
                                <p:cTn id="46" presetID="22" presetClass="entr" presetSubtype="4" fill="hold" nodeType="afterEffect">
                                  <p:stCondLst>
                                    <p:cond delay="0"/>
                                  </p:stCondLst>
                                  <p:childTnLst>
                                    <p:set>
                                      <p:cBhvr>
                                        <p:cTn id="47" dur="1" fill="hold">
                                          <p:stCondLst>
                                            <p:cond delay="0"/>
                                          </p:stCondLst>
                                        </p:cTn>
                                        <p:tgtEl>
                                          <p:spTgt spid="8195"/>
                                        </p:tgtEl>
                                        <p:attrNameLst>
                                          <p:attrName>style.visibility</p:attrName>
                                        </p:attrNameLst>
                                      </p:cBhvr>
                                      <p:to>
                                        <p:strVal val="visible"/>
                                      </p:to>
                                    </p:set>
                                    <p:animEffect transition="in" filter="wipe(down)">
                                      <p:cBhvr>
                                        <p:cTn id="48" dur="500"/>
                                        <p:tgtEl>
                                          <p:spTgt spid="8195"/>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par>
                          <p:cTn id="53" fill="hold">
                            <p:stCondLst>
                              <p:cond delay="3000"/>
                            </p:stCondLst>
                            <p:childTnLst>
                              <p:par>
                                <p:cTn id="54" presetID="22" presetClass="entr" presetSubtype="4" fill="hold" nodeType="afterEffect">
                                  <p:stCondLst>
                                    <p:cond delay="0"/>
                                  </p:stCondLst>
                                  <p:childTnLst>
                                    <p:set>
                                      <p:cBhvr>
                                        <p:cTn id="55" dur="1" fill="hold">
                                          <p:stCondLst>
                                            <p:cond delay="0"/>
                                          </p:stCondLst>
                                        </p:cTn>
                                        <p:tgtEl>
                                          <p:spTgt spid="8196"/>
                                        </p:tgtEl>
                                        <p:attrNameLst>
                                          <p:attrName>style.visibility</p:attrName>
                                        </p:attrNameLst>
                                      </p:cBhvr>
                                      <p:to>
                                        <p:strVal val="visible"/>
                                      </p:to>
                                    </p:set>
                                    <p:animEffect transition="in" filter="wipe(down)">
                                      <p:cBhvr>
                                        <p:cTn id="56" dur="500"/>
                                        <p:tgtEl>
                                          <p:spTgt spid="8196"/>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down)">
                                      <p:cBhvr>
                                        <p:cTn id="60" dur="500"/>
                                        <p:tgtEl>
                                          <p:spTgt spid="43"/>
                                        </p:tgtEl>
                                      </p:cBhvr>
                                    </p:animEffect>
                                  </p:childTnLst>
                                </p:cTn>
                              </p:par>
                            </p:childTnLst>
                          </p:cTn>
                        </p:par>
                        <p:par>
                          <p:cTn id="61" fill="hold">
                            <p:stCondLst>
                              <p:cond delay="4000"/>
                            </p:stCondLst>
                            <p:childTnLst>
                              <p:par>
                                <p:cTn id="62" presetID="22" presetClass="entr" presetSubtype="4" fill="hold" nodeType="afterEffect">
                                  <p:stCondLst>
                                    <p:cond delay="0"/>
                                  </p:stCondLst>
                                  <p:childTnLst>
                                    <p:set>
                                      <p:cBhvr>
                                        <p:cTn id="63" dur="1" fill="hold">
                                          <p:stCondLst>
                                            <p:cond delay="0"/>
                                          </p:stCondLst>
                                        </p:cTn>
                                        <p:tgtEl>
                                          <p:spTgt spid="8197"/>
                                        </p:tgtEl>
                                        <p:attrNameLst>
                                          <p:attrName>style.visibility</p:attrName>
                                        </p:attrNameLst>
                                      </p:cBhvr>
                                      <p:to>
                                        <p:strVal val="visible"/>
                                      </p:to>
                                    </p:set>
                                    <p:animEffect transition="in" filter="wipe(down)">
                                      <p:cBhvr>
                                        <p:cTn id="64"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P spid="47" grpId="0"/>
      <p:bldP spid="40"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0" name="Group 42"/>
          <p:cNvGrpSpPr>
            <a:grpSpLocks/>
          </p:cNvGrpSpPr>
          <p:nvPr/>
        </p:nvGrpSpPr>
        <p:grpSpPr bwMode="auto">
          <a:xfrm>
            <a:off x="10552113" y="125413"/>
            <a:ext cx="1320800" cy="1339850"/>
            <a:chOff x="10552042" y="125908"/>
            <a:chExt cx="1321344" cy="1339304"/>
          </a:xfrm>
        </p:grpSpPr>
        <p:sp>
          <p:nvSpPr>
            <p:cNvPr id="4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123"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918690" y="125413"/>
            <a:ext cx="4294909" cy="3416320"/>
          </a:xfrm>
          <a:prstGeom prst="rect">
            <a:avLst/>
          </a:prstGeom>
        </p:spPr>
        <p:txBody>
          <a:bodyPr wrap="square">
            <a:spAutoFit/>
          </a:bodyPr>
          <a:lstStyle/>
          <a:p>
            <a:pPr marL="285750" indent="-285750" algn="r" rtl="1">
              <a:lnSpc>
                <a:spcPct val="200000"/>
              </a:lnSpc>
              <a:buFont typeface="Wingdings" panose="05000000000000000000" pitchFamily="2" charset="2"/>
              <a:buChar char="ü"/>
            </a:pPr>
            <a:r>
              <a:rPr lang="ar-SA" dirty="0">
                <a:cs typeface="B Nazanin" panose="00000400000000000000" pitchFamily="2" charset="-78"/>
              </a:rPr>
              <a:t>ایستگاه زمینی</a:t>
            </a:r>
            <a:endParaRPr lang="fa-IR" dirty="0">
              <a:cs typeface="B Nazanin" panose="00000400000000000000" pitchFamily="2" charset="-78"/>
            </a:endParaRPr>
          </a:p>
          <a:p>
            <a:pPr marL="285750" indent="-285750" algn="r" rtl="1">
              <a:lnSpc>
                <a:spcPct val="200000"/>
              </a:lnSpc>
              <a:buFont typeface="Wingdings" panose="05000000000000000000" pitchFamily="2" charset="2"/>
              <a:buChar char="ü"/>
            </a:pPr>
            <a:r>
              <a:rPr lang="ar-SA" dirty="0">
                <a:cs typeface="B Nazanin" panose="00000400000000000000" pitchFamily="2" charset="-78"/>
              </a:rPr>
              <a:t> پهپاد نقشه­برداری</a:t>
            </a:r>
            <a:endParaRPr lang="fa-IR" dirty="0">
              <a:cs typeface="B Nazanin" panose="00000400000000000000" pitchFamily="2" charset="-78"/>
            </a:endParaRPr>
          </a:p>
          <a:p>
            <a:pPr marL="285750" indent="-285750" algn="r" rtl="1">
              <a:lnSpc>
                <a:spcPct val="200000"/>
              </a:lnSpc>
              <a:buFont typeface="Wingdings" panose="05000000000000000000" pitchFamily="2" charset="2"/>
              <a:buChar char="ü"/>
            </a:pPr>
            <a:r>
              <a:rPr lang="ar-SA" dirty="0">
                <a:cs typeface="B Nazanin" panose="00000400000000000000" pitchFamily="2" charset="-78"/>
              </a:rPr>
              <a:t>دوربین هوایی </a:t>
            </a:r>
            <a:r>
              <a:rPr lang="fa-IR" dirty="0">
                <a:cs typeface="B Nazanin" panose="00000400000000000000" pitchFamily="2" charset="-78"/>
              </a:rPr>
              <a:t>غیرمتریک</a:t>
            </a:r>
          </a:p>
          <a:p>
            <a:pPr marL="285750" indent="-285750" algn="r" rtl="1">
              <a:lnSpc>
                <a:spcPct val="200000"/>
              </a:lnSpc>
              <a:buFont typeface="Wingdings" panose="05000000000000000000" pitchFamily="2" charset="2"/>
              <a:buChar char="ü"/>
            </a:pPr>
            <a:r>
              <a:rPr lang="ar-SA" dirty="0">
                <a:cs typeface="B Nazanin" panose="00000400000000000000" pitchFamily="2" charset="-78"/>
              </a:rPr>
              <a:t> نرم‌افزار طراحی و هدایت عملیات تصویربرداری</a:t>
            </a:r>
            <a:endParaRPr lang="fa-IR" dirty="0">
              <a:cs typeface="B Nazanin" panose="00000400000000000000" pitchFamily="2" charset="-78"/>
            </a:endParaRPr>
          </a:p>
          <a:p>
            <a:pPr marL="285750" indent="-285750" algn="r" rtl="1">
              <a:lnSpc>
                <a:spcPct val="200000"/>
              </a:lnSpc>
              <a:buFont typeface="Wingdings" panose="05000000000000000000" pitchFamily="2" charset="2"/>
              <a:buChar char="ü"/>
            </a:pPr>
            <a:r>
              <a:rPr lang="ar-SA" dirty="0">
                <a:cs typeface="B Nazanin" panose="00000400000000000000" pitchFamily="2" charset="-78"/>
              </a:rPr>
              <a:t> تجهیزات تعیین موقعیت و وضعیت پرنده </a:t>
            </a:r>
            <a:endParaRPr lang="fa-IR" dirty="0">
              <a:cs typeface="B Nazanin" panose="00000400000000000000" pitchFamily="2" charset="-78"/>
            </a:endParaRPr>
          </a:p>
          <a:p>
            <a:pPr marL="285750" indent="-285750" algn="r" rtl="1">
              <a:lnSpc>
                <a:spcPct val="200000"/>
              </a:lnSpc>
              <a:buFont typeface="Wingdings" panose="05000000000000000000" pitchFamily="2" charset="2"/>
              <a:buChar char="ü"/>
            </a:pPr>
            <a:r>
              <a:rPr lang="ar-SA" dirty="0">
                <a:cs typeface="B Nazanin" panose="00000400000000000000" pitchFamily="2" charset="-78"/>
              </a:rPr>
              <a:t> نرم‌افزارهای پردازش داده و تولید محصولات مکانی</a:t>
            </a:r>
            <a:endParaRPr lang="en-US" dirty="0">
              <a:cs typeface="B Nazanin" panose="00000400000000000000" pitchFamily="2" charset="-78"/>
            </a:endParaRPr>
          </a:p>
        </p:txBody>
      </p:sp>
      <p:sp>
        <p:nvSpPr>
          <p:cNvPr id="47" name="文本框 5"/>
          <p:cNvSpPr txBox="1"/>
          <p:nvPr/>
        </p:nvSpPr>
        <p:spPr bwMode="auto">
          <a:xfrm>
            <a:off x="7646988" y="253383"/>
            <a:ext cx="2905125" cy="400110"/>
          </a:xfrm>
          <a:prstGeom prst="rect">
            <a:avLst/>
          </a:prstGeom>
          <a:noFill/>
        </p:spPr>
        <p:txBody>
          <a:bodyPr>
            <a:spAutoFit/>
          </a:bodyPr>
          <a:lstStyle/>
          <a:p>
            <a:pPr algn="ctr" rtl="1"/>
            <a:r>
              <a:rPr lang="ar-SA"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سامانه فتوگرامتری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29" name="Rectangle 28"/>
          <p:cNvSpPr/>
          <p:nvPr/>
        </p:nvSpPr>
        <p:spPr>
          <a:xfrm>
            <a:off x="5621336" y="3764334"/>
            <a:ext cx="6221414" cy="2751522"/>
          </a:xfrm>
          <a:prstGeom prst="rect">
            <a:avLst/>
          </a:prstGeom>
        </p:spPr>
        <p:txBody>
          <a:bodyPr wrap="square">
            <a:spAutoFit/>
          </a:bodyPr>
          <a:lstStyle/>
          <a:p>
            <a:pPr indent="180340" algn="just" rtl="1">
              <a:lnSpc>
                <a:spcPct val="120000"/>
              </a:lnSpc>
              <a:spcAft>
                <a:spcPts val="0"/>
              </a:spcAft>
            </a:pPr>
            <a:r>
              <a:rPr lang="fa-IR" dirty="0">
                <a:latin typeface="Times New Roman"/>
                <a:ea typeface="Calibri"/>
                <a:cs typeface="B Nazanin"/>
              </a:rPr>
              <a:t>در فتوگرامتری پهپاد به دلیل غیر متریک بودن دوربین</a:t>
            </a:r>
          </a:p>
          <a:p>
            <a:pPr indent="180340" algn="just" rtl="1">
              <a:lnSpc>
                <a:spcPct val="120000"/>
              </a:lnSpc>
              <a:spcAft>
                <a:spcPts val="0"/>
              </a:spcAft>
            </a:pPr>
            <a:r>
              <a:rPr lang="fa-IR" dirty="0">
                <a:latin typeface="Times New Roman"/>
                <a:ea typeface="Calibri"/>
                <a:cs typeface="B Nazanin"/>
              </a:rPr>
              <a:t> (دوربین با پارامترهای کالیبراسیون با مقادیر بزرگ، نامعلوم و ناپایدار) </a:t>
            </a:r>
          </a:p>
          <a:p>
            <a:pPr marL="285750" indent="-285750" algn="just" rtl="1">
              <a:lnSpc>
                <a:spcPct val="120000"/>
              </a:lnSpc>
              <a:spcAft>
                <a:spcPts val="0"/>
              </a:spcAft>
              <a:buFontTx/>
              <a:buChar char="-"/>
            </a:pPr>
            <a:r>
              <a:rPr lang="fa-IR" dirty="0">
                <a:latin typeface="Times New Roman"/>
                <a:ea typeface="Calibri"/>
                <a:cs typeface="B Nazanin"/>
              </a:rPr>
              <a:t>افزایش خطاهای مسطحاتی و ارتفاعی در مقایسه با فتوگرامتری متریک </a:t>
            </a:r>
          </a:p>
          <a:p>
            <a:pPr marL="285750" indent="-285750" algn="just" rtl="1">
              <a:lnSpc>
                <a:spcPct val="120000"/>
              </a:lnSpc>
              <a:spcAft>
                <a:spcPts val="0"/>
              </a:spcAft>
              <a:buFontTx/>
              <a:buChar char="-"/>
            </a:pPr>
            <a:r>
              <a:rPr lang="fa-IR" dirty="0">
                <a:latin typeface="Times New Roman"/>
                <a:ea typeface="Calibri"/>
                <a:cs typeface="B Nazanin"/>
              </a:rPr>
              <a:t>برای کنترل و کاهش خطاها، تصویربرداری با </a:t>
            </a:r>
            <a:r>
              <a:rPr lang="en-US" sz="1400" dirty="0">
                <a:latin typeface="Times New Roman"/>
                <a:ea typeface="Calibri"/>
                <a:cs typeface="B Nazanin"/>
              </a:rPr>
              <a:t>GSD</a:t>
            </a:r>
            <a:r>
              <a:rPr lang="fa-IR" sz="1400" dirty="0">
                <a:latin typeface="Times New Roman"/>
                <a:ea typeface="Calibri"/>
                <a:cs typeface="B Nazanin"/>
              </a:rPr>
              <a:t> </a:t>
            </a:r>
            <a:r>
              <a:rPr lang="fa-IR" dirty="0">
                <a:latin typeface="Times New Roman"/>
                <a:ea typeface="Calibri"/>
                <a:cs typeface="B Nazanin"/>
              </a:rPr>
              <a:t>کمتری </a:t>
            </a:r>
          </a:p>
          <a:p>
            <a:pPr marL="285750" indent="-285750" algn="just" rtl="1">
              <a:lnSpc>
                <a:spcPct val="120000"/>
              </a:lnSpc>
              <a:spcAft>
                <a:spcPts val="0"/>
              </a:spcAft>
              <a:buFontTx/>
              <a:buChar char="-"/>
            </a:pPr>
            <a:r>
              <a:rPr lang="fa-IR" dirty="0">
                <a:latin typeface="Times New Roman"/>
                <a:ea typeface="Calibri"/>
                <a:cs typeface="B Nazanin"/>
              </a:rPr>
              <a:t>افزایش پوشش‌های تصویری به بالای 60% </a:t>
            </a:r>
          </a:p>
          <a:p>
            <a:pPr marL="285750" indent="-285750" algn="just" rtl="1">
              <a:lnSpc>
                <a:spcPct val="120000"/>
              </a:lnSpc>
              <a:spcAft>
                <a:spcPts val="0"/>
              </a:spcAft>
              <a:buFontTx/>
              <a:buChar char="-"/>
            </a:pPr>
            <a:r>
              <a:rPr lang="fa-IR" dirty="0">
                <a:latin typeface="Times New Roman"/>
                <a:ea typeface="Calibri"/>
                <a:cs typeface="B Nazanin"/>
              </a:rPr>
              <a:t>افزایش تراکم نقاط کنترل زمینی </a:t>
            </a:r>
          </a:p>
          <a:p>
            <a:pPr marL="285750" indent="-285750" algn="just" rtl="1">
              <a:lnSpc>
                <a:spcPct val="120000"/>
              </a:lnSpc>
              <a:spcAft>
                <a:spcPts val="0"/>
              </a:spcAft>
              <a:buFontTx/>
              <a:buChar char="-"/>
            </a:pPr>
            <a:r>
              <a:rPr lang="fa-IR" dirty="0">
                <a:latin typeface="Times New Roman"/>
                <a:ea typeface="Calibri"/>
                <a:cs typeface="B Nazanin"/>
              </a:rPr>
              <a:t>مشاهدات کمکی </a:t>
            </a:r>
            <a:r>
              <a:rPr lang="en-US" sz="1400" dirty="0">
                <a:latin typeface="Times New Roman"/>
                <a:ea typeface="Calibri"/>
                <a:cs typeface="B Nazanin"/>
              </a:rPr>
              <a:t>GNSS/IMU</a:t>
            </a:r>
            <a:r>
              <a:rPr lang="fa-IR" dirty="0">
                <a:latin typeface="Times New Roman"/>
                <a:ea typeface="Calibri"/>
                <a:cs typeface="B Nazanin"/>
              </a:rPr>
              <a:t> </a:t>
            </a:r>
          </a:p>
          <a:p>
            <a:pPr marL="285750" indent="-285750" algn="just" rtl="1">
              <a:lnSpc>
                <a:spcPct val="120000"/>
              </a:lnSpc>
              <a:spcAft>
                <a:spcPts val="0"/>
              </a:spcAft>
              <a:buFontTx/>
              <a:buChar char="-"/>
            </a:pPr>
            <a:r>
              <a:rPr lang="fa-IR" dirty="0">
                <a:latin typeface="Times New Roman"/>
                <a:ea typeface="Calibri"/>
                <a:cs typeface="B Nazanin"/>
              </a:rPr>
              <a:t>فرآیند بهینه­سازی و کاهش اعوجاجات باقیمانده  </a:t>
            </a:r>
          </a:p>
        </p:txBody>
      </p:sp>
      <p:sp>
        <p:nvSpPr>
          <p:cNvPr id="3" name="Rectangle 2"/>
          <p:cNvSpPr/>
          <p:nvPr/>
        </p:nvSpPr>
        <p:spPr>
          <a:xfrm>
            <a:off x="352424" y="3875057"/>
            <a:ext cx="6096000" cy="2072875"/>
          </a:xfrm>
          <a:prstGeom prst="rect">
            <a:avLst/>
          </a:prstGeom>
        </p:spPr>
        <p:txBody>
          <a:bodyPr wrap="square">
            <a:spAutoFit/>
          </a:bodyPr>
          <a:lstStyle/>
          <a:p>
            <a:pPr indent="180340" algn="just" rtl="1">
              <a:lnSpc>
                <a:spcPct val="120000"/>
              </a:lnSpc>
              <a:spcAft>
                <a:spcPts val="0"/>
              </a:spcAft>
            </a:pPr>
            <a:r>
              <a:rPr lang="fa-IR" dirty="0">
                <a:latin typeface="Times New Roman"/>
                <a:ea typeface="Calibri"/>
                <a:cs typeface="B Nazanin"/>
              </a:rPr>
              <a:t>در دروبین های تصویر برداری هوایی متریک معموال </a:t>
            </a:r>
            <a:r>
              <a:rPr lang="en-US" dirty="0">
                <a:latin typeface="Times New Roman"/>
                <a:ea typeface="Calibri"/>
                <a:cs typeface="B Nazanin"/>
              </a:rPr>
              <a:t>GRD </a:t>
            </a:r>
            <a:r>
              <a:rPr lang="fa-IR" dirty="0">
                <a:latin typeface="Times New Roman"/>
                <a:ea typeface="Calibri"/>
                <a:cs typeface="B Nazanin"/>
              </a:rPr>
              <a:t>وضوح اپتیکی تصویر )</a:t>
            </a:r>
            <a:r>
              <a:rPr lang="en-US" dirty="0">
                <a:latin typeface="Times New Roman"/>
                <a:ea typeface="Calibri"/>
                <a:cs typeface="B Nazanin"/>
              </a:rPr>
              <a:t>Distance Resolving Ground )</a:t>
            </a:r>
            <a:r>
              <a:rPr lang="fa-IR" dirty="0">
                <a:latin typeface="Times New Roman"/>
                <a:ea typeface="Calibri"/>
                <a:cs typeface="B Nazanin"/>
              </a:rPr>
              <a:t>یا همان ابعاد کوچکترین عارضه قابل تشخیص بر روی تصویر از ابعاد زمینی پیکسل</a:t>
            </a:r>
            <a:r>
              <a:rPr lang="en-US" dirty="0">
                <a:latin typeface="Times New Roman"/>
                <a:ea typeface="Calibri"/>
                <a:cs typeface="B Nazanin"/>
              </a:rPr>
              <a:t>GSD </a:t>
            </a:r>
            <a:r>
              <a:rPr lang="fa-IR" dirty="0">
                <a:latin typeface="Times New Roman"/>
                <a:ea typeface="Calibri"/>
                <a:cs typeface="B Nazanin"/>
              </a:rPr>
              <a:t>بهتر می باشد اما در دوربین های مورد استفاده در پهپادها </a:t>
            </a:r>
            <a:r>
              <a:rPr lang="en-US" dirty="0">
                <a:latin typeface="Times New Roman"/>
                <a:ea typeface="Calibri"/>
                <a:cs typeface="B Nazanin"/>
              </a:rPr>
              <a:t>GRD </a:t>
            </a:r>
            <a:r>
              <a:rPr lang="fa-IR" dirty="0">
                <a:latin typeface="Times New Roman"/>
                <a:ea typeface="Calibri"/>
                <a:cs typeface="B Nazanin"/>
              </a:rPr>
              <a:t>از </a:t>
            </a:r>
            <a:r>
              <a:rPr lang="en-US" dirty="0">
                <a:latin typeface="Times New Roman"/>
                <a:ea typeface="Calibri"/>
                <a:cs typeface="B Nazanin"/>
              </a:rPr>
              <a:t>GSD </a:t>
            </a:r>
            <a:r>
              <a:rPr lang="fa-IR" dirty="0">
                <a:latin typeface="Times New Roman"/>
                <a:ea typeface="Calibri"/>
                <a:cs typeface="B Nazanin"/>
              </a:rPr>
              <a:t>بزرگتر است. تعیین </a:t>
            </a:r>
            <a:r>
              <a:rPr lang="en-US" dirty="0">
                <a:latin typeface="Times New Roman"/>
                <a:ea typeface="Calibri"/>
                <a:cs typeface="B Nazanin"/>
              </a:rPr>
              <a:t>GRD </a:t>
            </a:r>
            <a:r>
              <a:rPr lang="fa-IR" dirty="0">
                <a:latin typeface="Times New Roman"/>
                <a:ea typeface="Calibri"/>
                <a:cs typeface="B Nazanin"/>
              </a:rPr>
              <a:t>دوربین در هر پروژه ضروری است و در دستیابی به دقت های مورد نظر در تهیه نقشه واطالعات مکانی می بایست در تعیین ارتفاع پرواز می بایست به </a:t>
            </a:r>
            <a:r>
              <a:rPr lang="en-US" dirty="0">
                <a:latin typeface="Times New Roman"/>
                <a:ea typeface="Calibri"/>
                <a:cs typeface="B Nazanin"/>
              </a:rPr>
              <a:t>GRD </a:t>
            </a:r>
            <a:r>
              <a:rPr lang="fa-IR" dirty="0">
                <a:latin typeface="Times New Roman"/>
                <a:ea typeface="Calibri"/>
                <a:cs typeface="B Nazanin"/>
              </a:rPr>
              <a:t>توجه نمود.</a:t>
            </a:r>
            <a:endParaRPr lang="en-US" dirty="0">
              <a:latin typeface="Times New Roman"/>
              <a:ea typeface="Calibri"/>
              <a:cs typeface="B Nazanin"/>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802420">
            <a:off x="5499894" y="-96043"/>
            <a:ext cx="18891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文本框 7"/>
          <p:cNvSpPr txBox="1">
            <a:spLocks noChangeArrowheads="1"/>
          </p:cNvSpPr>
          <p:nvPr/>
        </p:nvSpPr>
        <p:spPr bwMode="auto">
          <a:xfrm>
            <a:off x="4719638" y="1428750"/>
            <a:ext cx="3240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defRPr/>
            </a:pPr>
            <a:r>
              <a:rPr lang="fa-IR" altLang="zh-CN" sz="4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فهرست مطالب </a:t>
            </a:r>
            <a:endParaRPr lang="zh-CN" altLang="en-US" sz="4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cxnSp>
        <p:nvCxnSpPr>
          <p:cNvPr id="2052" name="直接连接符 3"/>
          <p:cNvCxnSpPr>
            <a:cxnSpLocks/>
          </p:cNvCxnSpPr>
          <p:nvPr/>
        </p:nvCxnSpPr>
        <p:spPr bwMode="auto">
          <a:xfrm>
            <a:off x="3883025" y="2492375"/>
            <a:ext cx="4425950" cy="0"/>
          </a:xfrm>
          <a:prstGeom prst="line">
            <a:avLst/>
          </a:prstGeom>
          <a:noFill/>
          <a:ln w="9525" algn="ctr">
            <a:solidFill>
              <a:srgbClr val="5B463F"/>
            </a:solidFill>
            <a:round/>
            <a:headEnd/>
            <a:tailEnd/>
          </a:ln>
          <a:extLst>
            <a:ext uri="{909E8E84-426E-40DD-AFC4-6F175D3DCCD1}">
              <a14:hiddenFill xmlns:a14="http://schemas.microsoft.com/office/drawing/2010/main">
                <a:noFill/>
              </a14:hiddenFill>
            </a:ext>
          </a:extLst>
        </p:spPr>
      </p:cxnSp>
      <p:grpSp>
        <p:nvGrpSpPr>
          <p:cNvPr id="2053" name="组合 4"/>
          <p:cNvGrpSpPr>
            <a:grpSpLocks/>
          </p:cNvGrpSpPr>
          <p:nvPr/>
        </p:nvGrpSpPr>
        <p:grpSpPr bwMode="auto">
          <a:xfrm>
            <a:off x="5197402" y="3312895"/>
            <a:ext cx="560387" cy="560388"/>
            <a:chOff x="2190198" y="2228556"/>
            <a:chExt cx="559904" cy="559904"/>
          </a:xfrm>
        </p:grpSpPr>
        <p:sp>
          <p:nvSpPr>
            <p:cNvPr id="2074" name="椭圆 2"/>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4" name="文本框 3"/>
            <p:cNvSpPr txBox="1"/>
            <p:nvPr/>
          </p:nvSpPr>
          <p:spPr>
            <a:xfrm>
              <a:off x="2310744" y="2277726"/>
              <a:ext cx="309295"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4</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2054" name="组合 20"/>
          <p:cNvGrpSpPr>
            <a:grpSpLocks/>
          </p:cNvGrpSpPr>
          <p:nvPr/>
        </p:nvGrpSpPr>
        <p:grpSpPr bwMode="auto">
          <a:xfrm>
            <a:off x="7046802" y="3362252"/>
            <a:ext cx="560388" cy="560388"/>
            <a:chOff x="2190198" y="2228556"/>
            <a:chExt cx="559904" cy="559904"/>
          </a:xfrm>
        </p:grpSpPr>
        <p:sp>
          <p:nvSpPr>
            <p:cNvPr id="2072" name="椭圆 21"/>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23" name="文本框 22"/>
            <p:cNvSpPr txBox="1"/>
            <p:nvPr/>
          </p:nvSpPr>
          <p:spPr>
            <a:xfrm>
              <a:off x="2310744" y="2277726"/>
              <a:ext cx="309296"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3</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2055" name="组合 23"/>
          <p:cNvGrpSpPr>
            <a:grpSpLocks/>
          </p:cNvGrpSpPr>
          <p:nvPr/>
        </p:nvGrpSpPr>
        <p:grpSpPr bwMode="auto">
          <a:xfrm>
            <a:off x="8961438" y="3362108"/>
            <a:ext cx="560387" cy="560388"/>
            <a:chOff x="2190198" y="2228556"/>
            <a:chExt cx="559904" cy="559904"/>
          </a:xfrm>
        </p:grpSpPr>
        <p:sp>
          <p:nvSpPr>
            <p:cNvPr id="2070" name="椭圆 24"/>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26" name="文本框 25"/>
            <p:cNvSpPr txBox="1"/>
            <p:nvPr/>
          </p:nvSpPr>
          <p:spPr>
            <a:xfrm>
              <a:off x="2310744" y="2277726"/>
              <a:ext cx="309295"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2</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2056" name="组合 26"/>
          <p:cNvGrpSpPr>
            <a:grpSpLocks/>
          </p:cNvGrpSpPr>
          <p:nvPr/>
        </p:nvGrpSpPr>
        <p:grpSpPr bwMode="auto">
          <a:xfrm>
            <a:off x="10771582" y="3312895"/>
            <a:ext cx="558800" cy="560388"/>
            <a:chOff x="2190198" y="2228556"/>
            <a:chExt cx="559904" cy="559904"/>
          </a:xfrm>
        </p:grpSpPr>
        <p:sp>
          <p:nvSpPr>
            <p:cNvPr id="2068" name="椭圆 27"/>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29" name="文本框 28"/>
            <p:cNvSpPr txBox="1"/>
            <p:nvPr/>
          </p:nvSpPr>
          <p:spPr>
            <a:xfrm>
              <a:off x="2311086" y="2277726"/>
              <a:ext cx="308583"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1</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sp>
        <p:nvSpPr>
          <p:cNvPr id="33" name="文本框 6"/>
          <p:cNvSpPr txBox="1">
            <a:spLocks noChangeArrowheads="1"/>
          </p:cNvSpPr>
          <p:nvPr/>
        </p:nvSpPr>
        <p:spPr bwMode="auto">
          <a:xfrm>
            <a:off x="10148888" y="4531738"/>
            <a:ext cx="1663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ar-SA" dirty="0"/>
              <a:t>معرفی سامانه فتوگرامتری پهپاد</a:t>
            </a:r>
            <a:endParaRPr lang="zh-CN" altLang="en-US" dirty="0">
              <a:sym typeface="Microsoft YaHei" panose="020B0503020204020204" pitchFamily="34" charset="-122"/>
            </a:endParaRPr>
          </a:p>
        </p:txBody>
      </p:sp>
      <p:sp>
        <p:nvSpPr>
          <p:cNvPr id="37" name="矩形 36"/>
          <p:cNvSpPr/>
          <p:nvPr/>
        </p:nvSpPr>
        <p:spPr bwMode="auto">
          <a:xfrm>
            <a:off x="10148888" y="2767806"/>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2065" name="Group 1"/>
          <p:cNvGrpSpPr>
            <a:grpSpLocks/>
          </p:cNvGrpSpPr>
          <p:nvPr/>
        </p:nvGrpSpPr>
        <p:grpSpPr bwMode="auto">
          <a:xfrm>
            <a:off x="10552113" y="125413"/>
            <a:ext cx="1320800" cy="1339850"/>
            <a:chOff x="10552042" y="125908"/>
            <a:chExt cx="1321344" cy="1339304"/>
          </a:xfrm>
        </p:grpSpPr>
        <p:sp>
          <p:nvSpPr>
            <p:cNvPr id="38"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2067" name="Picture 38"/>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矩形 36"/>
          <p:cNvSpPr/>
          <p:nvPr/>
        </p:nvSpPr>
        <p:spPr bwMode="auto">
          <a:xfrm>
            <a:off x="8308975" y="2767806"/>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28" name="矩形 36"/>
          <p:cNvSpPr/>
          <p:nvPr/>
        </p:nvSpPr>
        <p:spPr bwMode="auto">
          <a:xfrm>
            <a:off x="6464911" y="2760084"/>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0" name="矩形 36"/>
          <p:cNvSpPr/>
          <p:nvPr/>
        </p:nvSpPr>
        <p:spPr bwMode="auto">
          <a:xfrm>
            <a:off x="4615511" y="2767805"/>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9" name="矩形 36"/>
          <p:cNvSpPr/>
          <p:nvPr/>
        </p:nvSpPr>
        <p:spPr bwMode="auto">
          <a:xfrm>
            <a:off x="2793346" y="2767806"/>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40" name="组合 4"/>
          <p:cNvGrpSpPr>
            <a:grpSpLocks/>
          </p:cNvGrpSpPr>
          <p:nvPr/>
        </p:nvGrpSpPr>
        <p:grpSpPr bwMode="auto">
          <a:xfrm>
            <a:off x="3304517" y="3320904"/>
            <a:ext cx="560387" cy="560388"/>
            <a:chOff x="2190198" y="2228556"/>
            <a:chExt cx="559904" cy="559904"/>
          </a:xfrm>
        </p:grpSpPr>
        <p:sp>
          <p:nvSpPr>
            <p:cNvPr id="41" name="椭圆 2"/>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42" name="文本框 3"/>
            <p:cNvSpPr txBox="1"/>
            <p:nvPr/>
          </p:nvSpPr>
          <p:spPr>
            <a:xfrm>
              <a:off x="2310744" y="2277726"/>
              <a:ext cx="309295"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5</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sp>
        <p:nvSpPr>
          <p:cNvPr id="43" name="矩形 36"/>
          <p:cNvSpPr/>
          <p:nvPr/>
        </p:nvSpPr>
        <p:spPr bwMode="auto">
          <a:xfrm>
            <a:off x="793673" y="2767806"/>
            <a:ext cx="1724170" cy="3865563"/>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4" name="文本框 6"/>
          <p:cNvSpPr txBox="1">
            <a:spLocks noChangeArrowheads="1"/>
          </p:cNvSpPr>
          <p:nvPr/>
        </p:nvSpPr>
        <p:spPr bwMode="auto">
          <a:xfrm>
            <a:off x="8369445" y="4451539"/>
            <a:ext cx="1663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ar-SA" dirty="0"/>
              <a:t>عملیات طراحی</a:t>
            </a:r>
            <a:endParaRPr lang="zh-CN" altLang="en-US" dirty="0">
              <a:sym typeface="Microsoft YaHei" panose="020B0503020204020204" pitchFamily="34" charset="-122"/>
            </a:endParaRPr>
          </a:p>
        </p:txBody>
      </p:sp>
      <p:sp>
        <p:nvSpPr>
          <p:cNvPr id="35" name="文本框 6"/>
          <p:cNvSpPr txBox="1">
            <a:spLocks noChangeArrowheads="1"/>
          </p:cNvSpPr>
          <p:nvPr/>
        </p:nvSpPr>
        <p:spPr bwMode="auto">
          <a:xfrm>
            <a:off x="6490383" y="4531738"/>
            <a:ext cx="1663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ar-SA" dirty="0"/>
              <a:t>عملیات میدانی</a:t>
            </a:r>
            <a:endParaRPr lang="zh-CN" altLang="en-US" dirty="0">
              <a:sym typeface="Microsoft YaHei" panose="020B0503020204020204" pitchFamily="34" charset="-122"/>
            </a:endParaRPr>
          </a:p>
        </p:txBody>
      </p:sp>
      <p:sp>
        <p:nvSpPr>
          <p:cNvPr id="36" name="文本框 6"/>
          <p:cNvSpPr txBox="1">
            <a:spLocks noChangeArrowheads="1"/>
          </p:cNvSpPr>
          <p:nvPr/>
        </p:nvSpPr>
        <p:spPr bwMode="auto">
          <a:xfrm>
            <a:off x="4645746" y="4580460"/>
            <a:ext cx="1663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ar-SA" dirty="0"/>
              <a:t>پردازش داده‌ها و محاسبات</a:t>
            </a:r>
            <a:endParaRPr lang="fa-IR" dirty="0"/>
          </a:p>
          <a:p>
            <a:r>
              <a:rPr lang="ar-SA" dirty="0"/>
              <a:t> مثلث‌بندی هوایی</a:t>
            </a:r>
            <a:endParaRPr lang="zh-CN" altLang="en-US" dirty="0">
              <a:sym typeface="Microsoft YaHei" panose="020B0503020204020204" pitchFamily="34" charset="-122"/>
            </a:endParaRPr>
          </a:p>
        </p:txBody>
      </p:sp>
      <p:sp>
        <p:nvSpPr>
          <p:cNvPr id="44" name="文本框 6"/>
          <p:cNvSpPr txBox="1">
            <a:spLocks noChangeArrowheads="1"/>
          </p:cNvSpPr>
          <p:nvPr/>
        </p:nvSpPr>
        <p:spPr bwMode="auto">
          <a:xfrm>
            <a:off x="2853816" y="4570447"/>
            <a:ext cx="1663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ar-SA" dirty="0"/>
              <a:t>محصولات مکانی</a:t>
            </a:r>
            <a:endParaRPr lang="zh-CN" altLang="en-US" dirty="0">
              <a:sym typeface="Microsoft YaHei" panose="020B0503020204020204" pitchFamily="34" charset="-122"/>
            </a:endParaRPr>
          </a:p>
        </p:txBody>
      </p:sp>
      <p:sp>
        <p:nvSpPr>
          <p:cNvPr id="45" name="文本框 6"/>
          <p:cNvSpPr txBox="1">
            <a:spLocks noChangeArrowheads="1"/>
          </p:cNvSpPr>
          <p:nvPr/>
        </p:nvSpPr>
        <p:spPr bwMode="auto">
          <a:xfrm>
            <a:off x="823908" y="4603163"/>
            <a:ext cx="1663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14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vl2pPr eaLnBrk="0" hangingPunct="0">
              <a:defRPr>
                <a:ea typeface="宋体" panose="02010600030101010101" pitchFamily="2" charset="-122"/>
              </a:defRPr>
            </a:lvl2pPr>
            <a:lvl3pPr eaLnBrk="0" hangingPunct="0">
              <a:defRPr>
                <a:ea typeface="宋体" panose="02010600030101010101" pitchFamily="2" charset="-122"/>
              </a:defRPr>
            </a:lvl3pPr>
            <a:lvl4pPr eaLnBrk="0" hangingPunct="0">
              <a:defRPr>
                <a:ea typeface="宋体" panose="02010600030101010101" pitchFamily="2" charset="-122"/>
              </a:defRPr>
            </a:lvl4pPr>
            <a:lvl5pPr eaLnBrk="0" hangingPunct="0">
              <a:defRPr>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ea typeface="宋体" panose="02010600030101010101" pitchFamily="2" charset="-122"/>
              </a:defRPr>
            </a:lvl9pPr>
          </a:lstStyle>
          <a:p>
            <a:r>
              <a:rPr lang="en-US" dirty="0"/>
              <a:t> </a:t>
            </a:r>
            <a:r>
              <a:rPr lang="ar-SA" dirty="0"/>
              <a:t>گزارش فني</a:t>
            </a:r>
            <a:endParaRPr lang="zh-CN" altLang="en-US" dirty="0">
              <a:sym typeface="Microsoft YaHei" panose="020B0503020204020204" pitchFamily="34" charset="-122"/>
            </a:endParaRPr>
          </a:p>
        </p:txBody>
      </p:sp>
      <p:grpSp>
        <p:nvGrpSpPr>
          <p:cNvPr id="47" name="组合 4"/>
          <p:cNvGrpSpPr>
            <a:grpSpLocks/>
          </p:cNvGrpSpPr>
          <p:nvPr/>
        </p:nvGrpSpPr>
        <p:grpSpPr bwMode="auto">
          <a:xfrm>
            <a:off x="1480335" y="3362108"/>
            <a:ext cx="560387" cy="560388"/>
            <a:chOff x="2190198" y="2228556"/>
            <a:chExt cx="559904" cy="559904"/>
          </a:xfrm>
        </p:grpSpPr>
        <p:sp>
          <p:nvSpPr>
            <p:cNvPr id="48" name="椭圆 2"/>
            <p:cNvSpPr>
              <a:spLocks noChangeArrowheads="1"/>
            </p:cNvSpPr>
            <p:nvPr/>
          </p:nvSpPr>
          <p:spPr bwMode="auto">
            <a:xfrm>
              <a:off x="2190198" y="2228556"/>
              <a:ext cx="559904" cy="559904"/>
            </a:xfrm>
            <a:prstGeom prst="ellipse">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sz="2800">
                <a:latin typeface="Microsoft YaHei" pitchFamily="34" charset="-122"/>
                <a:ea typeface="Microsoft YaHei" pitchFamily="34" charset="-122"/>
                <a:sym typeface="Microsoft YaHei" pitchFamily="34" charset="-122"/>
              </a:endParaRPr>
            </a:p>
          </p:txBody>
        </p:sp>
        <p:sp>
          <p:nvSpPr>
            <p:cNvPr id="49" name="文本框 3"/>
            <p:cNvSpPr txBox="1"/>
            <p:nvPr/>
          </p:nvSpPr>
          <p:spPr>
            <a:xfrm>
              <a:off x="2310744" y="2277726"/>
              <a:ext cx="309295" cy="461563"/>
            </a:xfrm>
            <a:prstGeom prst="rect">
              <a:avLst/>
            </a:prstGeom>
            <a:noFill/>
          </p:spPr>
          <p:txBody>
            <a:bodyPr>
              <a:spAutoFit/>
            </a:bodyPr>
            <a:lstStyle/>
            <a:p>
              <a:pPr eaLnBrk="0" hangingPunct="0">
                <a:defRPr/>
              </a:pPr>
              <a:r>
                <a:rPr lang="fa-IR" altLang="zh-CN"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6</a:t>
              </a:r>
              <a:endParaRPr lang="zh-CN" altLang="en-US" sz="2400" b="1" dirty="0">
                <a:solidFill>
                  <a:schemeClr val="accent3"/>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0" name="Group 42"/>
          <p:cNvGrpSpPr>
            <a:grpSpLocks/>
          </p:cNvGrpSpPr>
          <p:nvPr/>
        </p:nvGrpSpPr>
        <p:grpSpPr bwMode="auto">
          <a:xfrm>
            <a:off x="10552113" y="125413"/>
            <a:ext cx="1320800" cy="1339850"/>
            <a:chOff x="10552042" y="125908"/>
            <a:chExt cx="1321344" cy="1339304"/>
          </a:xfrm>
        </p:grpSpPr>
        <p:sp>
          <p:nvSpPr>
            <p:cNvPr id="4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123"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76840" y="253383"/>
            <a:ext cx="5175274"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موارد استفاده</a:t>
            </a:r>
          </a:p>
          <a:p>
            <a:pPr algn="ctr" rtl="1"/>
            <a:r>
              <a:rPr lang="ar-SA"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سامانه فتوگرامتری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2" name="Rectangle 1"/>
          <p:cNvSpPr/>
          <p:nvPr/>
        </p:nvSpPr>
        <p:spPr>
          <a:xfrm>
            <a:off x="1173018" y="1222242"/>
            <a:ext cx="7970982" cy="1754326"/>
          </a:xfrm>
          <a:prstGeom prst="rect">
            <a:avLst/>
          </a:prstGeom>
        </p:spPr>
        <p:txBody>
          <a:bodyPr wrap="square">
            <a:spAutoFit/>
          </a:bodyPr>
          <a:lstStyle/>
          <a:p>
            <a:pPr marL="285750" indent="-285750" algn="just" rtl="1">
              <a:lnSpc>
                <a:spcPct val="120000"/>
              </a:lnSpc>
              <a:spcAft>
                <a:spcPts val="0"/>
              </a:spcAft>
              <a:buFontTx/>
              <a:buChar char="-"/>
            </a:pPr>
            <a:r>
              <a:rPr lang="ar-SA" dirty="0">
                <a:solidFill>
                  <a:schemeClr val="tx2">
                    <a:lumMod val="75000"/>
                  </a:schemeClr>
                </a:solidFill>
                <a:latin typeface="Times New Roman"/>
                <a:ea typeface="Calibri"/>
                <a:cs typeface="B Nazanin"/>
              </a:rPr>
              <a:t>تولید </a:t>
            </a:r>
            <a:r>
              <a:rPr lang="fa-IR" dirty="0">
                <a:solidFill>
                  <a:schemeClr val="tx2">
                    <a:lumMod val="75000"/>
                  </a:schemeClr>
                </a:solidFill>
                <a:latin typeface="Times New Roman"/>
                <a:ea typeface="Calibri"/>
                <a:cs typeface="B Nazanin"/>
              </a:rPr>
              <a:t>و بروز رسانی </a:t>
            </a:r>
            <a:r>
              <a:rPr lang="ar-SA" dirty="0">
                <a:solidFill>
                  <a:schemeClr val="tx2">
                    <a:lumMod val="75000"/>
                  </a:schemeClr>
                </a:solidFill>
                <a:latin typeface="Times New Roman"/>
                <a:ea typeface="Calibri"/>
                <a:cs typeface="B Nazanin"/>
              </a:rPr>
              <a:t> نقشه</a:t>
            </a:r>
            <a:endParaRPr lang="fa-IR" dirty="0">
              <a:solidFill>
                <a:schemeClr val="tx2">
                  <a:lumMod val="75000"/>
                </a:schemeClr>
              </a:solidFill>
              <a:latin typeface="Times New Roman"/>
              <a:ea typeface="Calibri"/>
              <a:cs typeface="B Nazanin"/>
            </a:endParaRPr>
          </a:p>
          <a:p>
            <a:pPr marL="285750" indent="-285750" algn="just" rtl="1">
              <a:lnSpc>
                <a:spcPct val="120000"/>
              </a:lnSpc>
              <a:spcAft>
                <a:spcPts val="0"/>
              </a:spcAft>
              <a:buFontTx/>
              <a:buChar char="-"/>
            </a:pPr>
            <a:r>
              <a:rPr lang="ar-SA" dirty="0">
                <a:solidFill>
                  <a:schemeClr val="tx2">
                    <a:lumMod val="75000"/>
                  </a:schemeClr>
                </a:solidFill>
                <a:latin typeface="Times New Roman"/>
                <a:ea typeface="Calibri"/>
                <a:cs typeface="B Nazanin"/>
              </a:rPr>
              <a:t> تولید مدل رقومی زمین</a:t>
            </a:r>
            <a:endParaRPr lang="fa-IR" dirty="0">
              <a:solidFill>
                <a:schemeClr val="tx2">
                  <a:lumMod val="75000"/>
                </a:schemeClr>
              </a:solidFill>
              <a:latin typeface="Times New Roman"/>
              <a:ea typeface="Calibri"/>
              <a:cs typeface="B Nazanin"/>
            </a:endParaRPr>
          </a:p>
          <a:p>
            <a:pPr marL="285750" indent="-285750" algn="just" rtl="1">
              <a:lnSpc>
                <a:spcPct val="120000"/>
              </a:lnSpc>
              <a:spcAft>
                <a:spcPts val="0"/>
              </a:spcAft>
              <a:buFontTx/>
              <a:buChar char="-"/>
            </a:pPr>
            <a:r>
              <a:rPr lang="ar-SA" dirty="0">
                <a:solidFill>
                  <a:schemeClr val="tx2">
                    <a:lumMod val="75000"/>
                  </a:schemeClr>
                </a:solidFill>
                <a:latin typeface="Times New Roman"/>
                <a:ea typeface="Calibri"/>
                <a:cs typeface="B Nazanin"/>
              </a:rPr>
              <a:t> تولید ارتوفتوموزا</a:t>
            </a:r>
            <a:r>
              <a:rPr lang="fa-IR" dirty="0">
                <a:solidFill>
                  <a:schemeClr val="tx2">
                    <a:lumMod val="75000"/>
                  </a:schemeClr>
                </a:solidFill>
                <a:latin typeface="Times New Roman"/>
                <a:ea typeface="Calibri"/>
                <a:cs typeface="B Nazanin"/>
              </a:rPr>
              <a:t>ئ</a:t>
            </a:r>
            <a:r>
              <a:rPr lang="ar-SA" dirty="0">
                <a:solidFill>
                  <a:schemeClr val="tx2">
                    <a:lumMod val="75000"/>
                  </a:schemeClr>
                </a:solidFill>
                <a:latin typeface="Times New Roman"/>
                <a:ea typeface="Calibri"/>
                <a:cs typeface="B Nazanin"/>
              </a:rPr>
              <a:t>یک </a:t>
            </a:r>
            <a:endParaRPr lang="fa-IR" dirty="0">
              <a:solidFill>
                <a:schemeClr val="tx2">
                  <a:lumMod val="75000"/>
                </a:schemeClr>
              </a:solidFill>
              <a:latin typeface="Times New Roman"/>
              <a:ea typeface="Calibri"/>
              <a:cs typeface="B Nazanin"/>
            </a:endParaRPr>
          </a:p>
          <a:p>
            <a:pPr marL="285750" indent="-285750" algn="just" rtl="1">
              <a:lnSpc>
                <a:spcPct val="120000"/>
              </a:lnSpc>
              <a:spcAft>
                <a:spcPts val="0"/>
              </a:spcAft>
              <a:buFontTx/>
              <a:buChar char="-"/>
            </a:pPr>
            <a:r>
              <a:rPr lang="ar-SA" dirty="0">
                <a:solidFill>
                  <a:schemeClr val="tx2">
                    <a:lumMod val="75000"/>
                  </a:schemeClr>
                </a:solidFill>
                <a:latin typeface="Times New Roman"/>
                <a:ea typeface="Calibri"/>
                <a:cs typeface="B Nazanin"/>
              </a:rPr>
              <a:t>تهیه </a:t>
            </a:r>
            <a:r>
              <a:rPr lang="fa-IR" dirty="0">
                <a:solidFill>
                  <a:schemeClr val="tx2">
                    <a:lumMod val="75000"/>
                  </a:schemeClr>
                </a:solidFill>
                <a:latin typeface="Times New Roman"/>
                <a:ea typeface="Calibri"/>
                <a:cs typeface="B Nazanin"/>
              </a:rPr>
              <a:t>ارتوفتو موزائیک مناطق شهری و غیرشهری، با اهداف آشکارسازی تغییرات</a:t>
            </a:r>
          </a:p>
          <a:p>
            <a:pPr marL="285750" indent="-285750" algn="just" rtl="1">
              <a:lnSpc>
                <a:spcPct val="120000"/>
              </a:lnSpc>
              <a:spcAft>
                <a:spcPts val="0"/>
              </a:spcAft>
              <a:buFontTx/>
              <a:buChar char="-"/>
            </a:pPr>
            <a:r>
              <a:rPr lang="ar-SA" dirty="0">
                <a:solidFill>
                  <a:schemeClr val="tx2">
                    <a:lumMod val="75000"/>
                  </a:schemeClr>
                </a:solidFill>
                <a:latin typeface="Times New Roman"/>
                <a:ea typeface="Calibri"/>
                <a:cs typeface="B Nazanin"/>
              </a:rPr>
              <a:t>تهیه و بهنگام رسانی نقشه‌های بزرگ‌مقیاس (1:500، 1:1000 و 1:2000) از مناطق غیرشهری</a:t>
            </a:r>
            <a:endParaRPr lang="fa-IR" dirty="0">
              <a:solidFill>
                <a:schemeClr val="tx2">
                  <a:lumMod val="75000"/>
                </a:schemeClr>
              </a:solidFill>
              <a:latin typeface="Times New Roman"/>
              <a:ea typeface="Calibri"/>
              <a:cs typeface="B Nazanin"/>
            </a:endParaRPr>
          </a:p>
        </p:txBody>
      </p:sp>
      <p:sp>
        <p:nvSpPr>
          <p:cNvPr id="3" name="Rectangle 2"/>
          <p:cNvSpPr/>
          <p:nvPr/>
        </p:nvSpPr>
        <p:spPr>
          <a:xfrm>
            <a:off x="9396988" y="1618734"/>
            <a:ext cx="1981633" cy="646331"/>
          </a:xfrm>
          <a:prstGeom prst="rect">
            <a:avLst/>
          </a:prstGeom>
        </p:spPr>
        <p:txBody>
          <a:bodyPr wrap="none">
            <a:spAutoFit/>
          </a:bodyPr>
          <a:lstStyle/>
          <a:p>
            <a:pPr algn="ctr"/>
            <a:r>
              <a:rPr lang="ar-SA" b="1" dirty="0">
                <a:solidFill>
                  <a:schemeClr val="tx2">
                    <a:lumMod val="75000"/>
                  </a:schemeClr>
                </a:solidFill>
                <a:latin typeface="Times New Roman"/>
                <a:ea typeface="Calibri"/>
                <a:cs typeface="B Nazanin"/>
              </a:rPr>
              <a:t>محصولات مکانی</a:t>
            </a:r>
            <a:endParaRPr lang="fa-IR" b="1" dirty="0">
              <a:solidFill>
                <a:schemeClr val="tx2">
                  <a:lumMod val="75000"/>
                </a:schemeClr>
              </a:solidFill>
              <a:latin typeface="Times New Roman"/>
              <a:ea typeface="Calibri"/>
              <a:cs typeface="B Nazanin"/>
            </a:endParaRPr>
          </a:p>
          <a:p>
            <a:pPr algn="ctr"/>
            <a:r>
              <a:rPr lang="ar-SA" b="1" dirty="0">
                <a:solidFill>
                  <a:schemeClr val="tx2">
                    <a:lumMod val="75000"/>
                  </a:schemeClr>
                </a:solidFill>
                <a:latin typeface="Times New Roman"/>
                <a:ea typeface="Calibri"/>
                <a:cs typeface="B Nazanin"/>
              </a:rPr>
              <a:t> مسطحاتی</a:t>
            </a:r>
            <a:r>
              <a:rPr lang="fa-IR" b="1" dirty="0">
                <a:solidFill>
                  <a:schemeClr val="tx2">
                    <a:lumMod val="75000"/>
                  </a:schemeClr>
                </a:solidFill>
                <a:latin typeface="Times New Roman"/>
                <a:ea typeface="Calibri"/>
                <a:cs typeface="B Nazanin"/>
              </a:rPr>
              <a:t> و سه بعدی</a:t>
            </a:r>
            <a:r>
              <a:rPr lang="ar-SA" b="1" dirty="0">
                <a:solidFill>
                  <a:schemeClr val="tx2">
                    <a:lumMod val="75000"/>
                  </a:schemeClr>
                </a:solidFill>
                <a:latin typeface="Times New Roman"/>
                <a:ea typeface="Calibri"/>
                <a:cs typeface="B Nazanin"/>
              </a:rPr>
              <a:t> </a:t>
            </a:r>
            <a:endParaRPr lang="en-US" b="1" dirty="0">
              <a:solidFill>
                <a:schemeClr val="tx2">
                  <a:lumMod val="75000"/>
                </a:schemeClr>
              </a:solidFill>
            </a:endParaRPr>
          </a:p>
        </p:txBody>
      </p:sp>
      <p:sp>
        <p:nvSpPr>
          <p:cNvPr id="4" name="Rectangle 3"/>
          <p:cNvSpPr/>
          <p:nvPr/>
        </p:nvSpPr>
        <p:spPr>
          <a:xfrm>
            <a:off x="6263531" y="4079077"/>
            <a:ext cx="3401892" cy="757130"/>
          </a:xfrm>
          <a:prstGeom prst="rect">
            <a:avLst/>
          </a:prstGeom>
        </p:spPr>
        <p:txBody>
          <a:bodyPr wrap="none">
            <a:spAutoFit/>
          </a:bodyPr>
          <a:lstStyle/>
          <a:p>
            <a:pPr marL="285750" indent="-285750" algn="just" rtl="1">
              <a:lnSpc>
                <a:spcPct val="120000"/>
              </a:lnSpc>
              <a:spcAft>
                <a:spcPts val="0"/>
              </a:spcAft>
              <a:buFontTx/>
              <a:buChar char="-"/>
            </a:pPr>
            <a:r>
              <a:rPr lang="ar-SA" u="sng" dirty="0">
                <a:solidFill>
                  <a:srgbClr val="0070C0"/>
                </a:solidFill>
                <a:latin typeface="Times New Roman"/>
                <a:ea typeface="Calibri"/>
                <a:cs typeface="B Nazanin"/>
              </a:rPr>
              <a:t>نقشه­های سه‌بعدی یا مدل رقومی ارتفاعی </a:t>
            </a:r>
            <a:endParaRPr lang="fa-IR" u="sng" dirty="0">
              <a:solidFill>
                <a:srgbClr val="0070C0"/>
              </a:solidFill>
              <a:latin typeface="Times New Roman"/>
              <a:ea typeface="Calibri"/>
              <a:cs typeface="B Nazanin"/>
            </a:endParaRPr>
          </a:p>
          <a:p>
            <a:pPr marL="285750" indent="-285750" algn="just" rtl="1">
              <a:lnSpc>
                <a:spcPct val="120000"/>
              </a:lnSpc>
              <a:spcAft>
                <a:spcPts val="0"/>
              </a:spcAft>
              <a:buFontTx/>
              <a:buChar char="-"/>
            </a:pPr>
            <a:r>
              <a:rPr lang="fa-IR" u="sng" dirty="0">
                <a:solidFill>
                  <a:srgbClr val="0070C0"/>
                </a:solidFill>
                <a:latin typeface="Times New Roman"/>
                <a:ea typeface="Calibri"/>
                <a:cs typeface="B Nazanin"/>
              </a:rPr>
              <a:t>تهیه نقشه های شهری</a:t>
            </a:r>
          </a:p>
        </p:txBody>
      </p:sp>
      <p:sp>
        <p:nvSpPr>
          <p:cNvPr id="10" name="Rectangle 9"/>
          <p:cNvSpPr/>
          <p:nvPr/>
        </p:nvSpPr>
        <p:spPr>
          <a:xfrm>
            <a:off x="9531358" y="4193450"/>
            <a:ext cx="2480447" cy="646331"/>
          </a:xfrm>
          <a:prstGeom prst="rect">
            <a:avLst/>
          </a:prstGeom>
        </p:spPr>
        <p:txBody>
          <a:bodyPr wrap="square">
            <a:spAutoFit/>
          </a:bodyPr>
          <a:lstStyle/>
          <a:p>
            <a:pPr algn="ctr"/>
            <a:r>
              <a:rPr lang="fa-IR" b="1" dirty="0">
                <a:solidFill>
                  <a:schemeClr val="accent6">
                    <a:lumMod val="50000"/>
                  </a:schemeClr>
                </a:solidFill>
                <a:latin typeface="Times New Roman"/>
                <a:ea typeface="Calibri"/>
                <a:cs typeface="B Nazanin"/>
              </a:rPr>
              <a:t>الویت با دوربین های متریک</a:t>
            </a:r>
          </a:p>
          <a:p>
            <a:pPr algn="ctr"/>
            <a:r>
              <a:rPr lang="ar-SA" b="1" dirty="0">
                <a:solidFill>
                  <a:schemeClr val="accent6">
                    <a:lumMod val="50000"/>
                  </a:schemeClr>
                </a:solidFill>
                <a:latin typeface="Times New Roman"/>
                <a:ea typeface="Calibri"/>
                <a:cs typeface="B Nazanin"/>
              </a:rPr>
              <a:t>  </a:t>
            </a:r>
            <a:endParaRPr lang="en-US" b="1" dirty="0">
              <a:solidFill>
                <a:schemeClr val="accent6">
                  <a:lumMod val="5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981450"/>
            <a:ext cx="56578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348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0" name="Group 42"/>
          <p:cNvGrpSpPr>
            <a:grpSpLocks/>
          </p:cNvGrpSpPr>
          <p:nvPr/>
        </p:nvGrpSpPr>
        <p:grpSpPr bwMode="auto">
          <a:xfrm>
            <a:off x="10552113" y="125413"/>
            <a:ext cx="1320800" cy="1339850"/>
            <a:chOff x="10552042" y="125908"/>
            <a:chExt cx="1321344" cy="1339304"/>
          </a:xfrm>
        </p:grpSpPr>
        <p:sp>
          <p:nvSpPr>
            <p:cNvPr id="4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123"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40845" y="395228"/>
            <a:ext cx="5370381" cy="400110"/>
          </a:xfrm>
          <a:prstGeom prst="rect">
            <a:avLst/>
          </a:prstGeom>
          <a:noFill/>
        </p:spPr>
        <p:txBody>
          <a:bodyPr>
            <a:spAutoFit/>
          </a:bodyPr>
          <a:lstStyle/>
          <a:p>
            <a:pPr algn="ctr" rtl="1"/>
            <a:r>
              <a:rPr lang="ar-SA"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شرایط به‌کارگیری روش فتوگرمتری پهپاد برای تولید نقشه</a:t>
            </a:r>
            <a:endPar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235866158"/>
              </p:ext>
            </p:extLst>
          </p:nvPr>
        </p:nvGraphicFramePr>
        <p:xfrm>
          <a:off x="1062557" y="1016001"/>
          <a:ext cx="7610388" cy="4082472"/>
        </p:xfrm>
        <a:graphic>
          <a:graphicData uri="http://schemas.openxmlformats.org/drawingml/2006/table">
            <a:tbl>
              <a:tblPr rtl="1" firstRow="1" firstCol="1" bandRow="1"/>
              <a:tblGrid>
                <a:gridCol w="1513300">
                  <a:extLst>
                    <a:ext uri="{9D8B030D-6E8A-4147-A177-3AD203B41FA5}">
                      <a16:colId xmlns:a16="http://schemas.microsoft.com/office/drawing/2014/main" val="20000"/>
                    </a:ext>
                  </a:extLst>
                </a:gridCol>
                <a:gridCol w="2248428">
                  <a:extLst>
                    <a:ext uri="{9D8B030D-6E8A-4147-A177-3AD203B41FA5}">
                      <a16:colId xmlns:a16="http://schemas.microsoft.com/office/drawing/2014/main" val="20001"/>
                    </a:ext>
                  </a:extLst>
                </a:gridCol>
                <a:gridCol w="3848660">
                  <a:extLst>
                    <a:ext uri="{9D8B030D-6E8A-4147-A177-3AD203B41FA5}">
                      <a16:colId xmlns:a16="http://schemas.microsoft.com/office/drawing/2014/main" val="20002"/>
                    </a:ext>
                  </a:extLst>
                </a:gridCol>
              </a:tblGrid>
              <a:tr h="1049619">
                <a:tc>
                  <a:txBody>
                    <a:bodyPr/>
                    <a:lstStyle/>
                    <a:p>
                      <a:pPr indent="180340" algn="ctr" rtl="1">
                        <a:lnSpc>
                          <a:spcPct val="120000"/>
                        </a:lnSpc>
                        <a:spcAft>
                          <a:spcPts val="0"/>
                        </a:spcAft>
                      </a:pPr>
                      <a:r>
                        <a:rPr lang="ar-SA" sz="1300" b="1" dirty="0">
                          <a:effectLst/>
                          <a:latin typeface="Times New Roman"/>
                          <a:ea typeface="Calibri"/>
                          <a:cs typeface="B Nazanin"/>
                        </a:rPr>
                        <a:t>مقیاس نقشه</a:t>
                      </a:r>
                      <a:endParaRPr lang="en-US" sz="1100" dirty="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300" b="1" dirty="0">
                          <a:effectLst/>
                          <a:latin typeface="Times New Roman"/>
                          <a:ea typeface="Calibri"/>
                          <a:cs typeface="B Nazanin"/>
                        </a:rPr>
                        <a:t>وسعت منطقه</a:t>
                      </a:r>
                      <a:endParaRPr lang="en-US" sz="1100" dirty="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300" b="1">
                          <a:effectLst/>
                          <a:latin typeface="Times New Roman"/>
                          <a:ea typeface="Calibri"/>
                          <a:cs typeface="B Nazanin"/>
                        </a:rPr>
                        <a:t>شرایط به‌کارگیری</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558">
                <a:tc>
                  <a:txBody>
                    <a:bodyPr/>
                    <a:lstStyle/>
                    <a:p>
                      <a:pPr indent="180340" algn="ctr" rtl="1">
                        <a:lnSpc>
                          <a:spcPct val="120000"/>
                        </a:lnSpc>
                        <a:spcAft>
                          <a:spcPts val="0"/>
                        </a:spcAft>
                      </a:pPr>
                      <a:r>
                        <a:rPr lang="ar-SA" sz="1200">
                          <a:effectLst/>
                          <a:latin typeface="Times New Roman"/>
                          <a:ea typeface="Calibri"/>
                          <a:cs typeface="B Nazanin"/>
                        </a:rPr>
                        <a:t>1:500</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چند هکتار تا چند ده هکتار</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در صورت وجود شرایط خاص مانند عدم دسترسی به منطقه</a:t>
                      </a:r>
                      <a:r>
                        <a:rPr lang="fa-IR" sz="1200">
                          <a:effectLst/>
                          <a:latin typeface="Times New Roman"/>
                          <a:ea typeface="Calibri"/>
                          <a:cs typeface="B Nazanin"/>
                        </a:rPr>
                        <a:t>،</a:t>
                      </a:r>
                      <a:r>
                        <a:rPr lang="ar-SA" sz="1200">
                          <a:effectLst/>
                          <a:latin typeface="Times New Roman"/>
                          <a:ea typeface="Calibri"/>
                          <a:cs typeface="B Nazanin"/>
                        </a:rPr>
                        <a:t> جایگزین روش نقشه‌برداری زمینی</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9116">
                <a:tc>
                  <a:txBody>
                    <a:bodyPr/>
                    <a:lstStyle/>
                    <a:p>
                      <a:pPr indent="180340" algn="ctr" rtl="1">
                        <a:lnSpc>
                          <a:spcPct val="120000"/>
                        </a:lnSpc>
                        <a:spcAft>
                          <a:spcPts val="0"/>
                        </a:spcAft>
                      </a:pPr>
                      <a:r>
                        <a:rPr lang="ar-SA" sz="1200">
                          <a:effectLst/>
                          <a:latin typeface="Times New Roman"/>
                          <a:ea typeface="Calibri"/>
                          <a:cs typeface="B Nazanin"/>
                        </a:rPr>
                        <a:t>1:500 تا 1:2000</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چند ده تا چند هزار هکتار</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استفاده از پهپادهای با مداومت پروازی 30 دقیقه و بیشتر، به‌کارگیری دوربین با حد تفکیک مکانی بالای 20 مگا پیکسل و قابلیت پرواز پرنده بال ثابت یا مولتی روتور در ارتفاع بالاتر از 50 متر نسبت به سطح زمین</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9116">
                <a:tc>
                  <a:txBody>
                    <a:bodyPr/>
                    <a:lstStyle/>
                    <a:p>
                      <a:pPr indent="180340" algn="ctr" rtl="1">
                        <a:lnSpc>
                          <a:spcPct val="120000"/>
                        </a:lnSpc>
                        <a:spcAft>
                          <a:spcPts val="0"/>
                        </a:spcAft>
                      </a:pPr>
                      <a:r>
                        <a:rPr lang="ar-SA" sz="1200">
                          <a:effectLst/>
                          <a:latin typeface="Times New Roman"/>
                          <a:ea typeface="Calibri"/>
                          <a:cs typeface="B Nazanin"/>
                        </a:rPr>
                        <a:t>1:500 تا 1:2000</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چند هزارتا چند ده هزار هکتار</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استفاده از پهپادهای با مداومت پروازی یک ساعت و بیشتر، به‌کارگیری دوربین با حد تفکیک مکانی بالای 50 مگاپیکسل و قابلیت پرواز پرنده بال ثابت در ارتفاع بالاتر از 100 متر نسبت به سطح زمین</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0063">
                <a:tc>
                  <a:txBody>
                    <a:bodyPr/>
                    <a:lstStyle/>
                    <a:p>
                      <a:pPr indent="180340" algn="ctr" rtl="1">
                        <a:lnSpc>
                          <a:spcPct val="120000"/>
                        </a:lnSpc>
                        <a:spcAft>
                          <a:spcPts val="0"/>
                        </a:spcAft>
                      </a:pPr>
                      <a:r>
                        <a:rPr lang="ar-SA" sz="1200">
                          <a:effectLst/>
                          <a:latin typeface="Times New Roman"/>
                          <a:ea typeface="Calibri"/>
                          <a:cs typeface="B Nazanin"/>
                        </a:rPr>
                        <a:t>2000</a:t>
                      </a:r>
                      <a:r>
                        <a:rPr lang="en-US" sz="1100">
                          <a:effectLst/>
                          <a:latin typeface="Times New Roman"/>
                          <a:ea typeface="Calibri"/>
                          <a:cs typeface="B Nazanin"/>
                        </a:rPr>
                        <a:t>:</a:t>
                      </a:r>
                      <a:r>
                        <a:rPr lang="ar-SA" sz="1200">
                          <a:effectLst/>
                          <a:latin typeface="Times New Roman"/>
                          <a:ea typeface="Calibri"/>
                          <a:cs typeface="B Nazanin"/>
                        </a:rPr>
                        <a:t>1 تا 1:5000</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a:effectLst/>
                          <a:latin typeface="Times New Roman"/>
                          <a:ea typeface="Calibri"/>
                          <a:cs typeface="B Nazanin"/>
                        </a:rPr>
                        <a:t>چند ده هزار تا چند صد هزار هکتار</a:t>
                      </a:r>
                      <a:endParaRPr lang="en-US" sz="110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lnSpc>
                          <a:spcPct val="120000"/>
                        </a:lnSpc>
                        <a:spcAft>
                          <a:spcPts val="0"/>
                        </a:spcAft>
                      </a:pPr>
                      <a:r>
                        <a:rPr lang="ar-SA" sz="1200" dirty="0">
                          <a:effectLst/>
                          <a:latin typeface="Times New Roman"/>
                          <a:ea typeface="Calibri"/>
                          <a:cs typeface="B Nazanin"/>
                        </a:rPr>
                        <a:t>استفاده از پهپادهای با مداومت پروازی چند ساعت، به‌کارگیری دوربین با حد تفکیک مکانی بالای صد مگاپیکسل و قابلیت پرواز پرنده بال ثابت بدون/با سرنشین در ارتفاع بالاتر از 250 متر نسبت به سطح زمین</a:t>
                      </a:r>
                      <a:endParaRPr lang="en-US" sz="1100" dirty="0">
                        <a:effectLst/>
                        <a:latin typeface="Times New Roman"/>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p:cNvSpPr/>
          <p:nvPr/>
        </p:nvSpPr>
        <p:spPr>
          <a:xfrm>
            <a:off x="1089891" y="5360912"/>
            <a:ext cx="9754550" cy="966418"/>
          </a:xfrm>
          <a:prstGeom prst="rect">
            <a:avLst/>
          </a:prstGeom>
        </p:spPr>
        <p:txBody>
          <a:bodyPr wrap="square">
            <a:spAutoFit/>
          </a:bodyPr>
          <a:lstStyle/>
          <a:p>
            <a:pPr indent="180340" algn="just" rtl="1">
              <a:lnSpc>
                <a:spcPct val="120000"/>
              </a:lnSpc>
              <a:spcAft>
                <a:spcPts val="0"/>
              </a:spcAft>
            </a:pPr>
            <a:r>
              <a:rPr lang="ar-SA" sz="1600" dirty="0">
                <a:latin typeface="Times New Roman"/>
                <a:ea typeface="Calibri"/>
                <a:cs typeface="B Nazanin"/>
              </a:rPr>
              <a:t>تبصره: برای تهیه نقشه بزرگ‌ مقیاس تر از 1:500 و منحنی میزان دقیق تر از 25 سانتیمتر با استفاده از سامانه فتوگرامتری پهپاد، در نظر گرفتن ملاحظات مربوط به نواحی پنهان (تصویربرداری از زوایای مناسب)، حدتفکیک ارتفاعی و حدتفکیک تصویری متناسب</a:t>
            </a:r>
            <a:r>
              <a:rPr lang="fa-IR" sz="1600" dirty="0">
                <a:latin typeface="Times New Roman"/>
                <a:ea typeface="Calibri"/>
                <a:cs typeface="B Nazanin"/>
              </a:rPr>
              <a:t> با مقیاس نقشه همچنین تراکم مناسب نقاط کنترل زمینی الزامی است در غیر این صورت </a:t>
            </a:r>
            <a:r>
              <a:rPr lang="ar-SA" sz="1600" dirty="0">
                <a:latin typeface="Times New Roman"/>
                <a:ea typeface="Calibri"/>
                <a:cs typeface="B Nazanin"/>
              </a:rPr>
              <a:t>روش نقشه‌برداری زمینی از صحت و قابلیت اطمینان بالاتری برخوردار است.</a:t>
            </a:r>
            <a:endParaRPr lang="en-US" sz="1200" dirty="0">
              <a:effectLst/>
              <a:latin typeface="Times New Roman"/>
              <a:ea typeface="Calibri"/>
              <a:cs typeface="B Nazanin"/>
            </a:endParaRPr>
          </a:p>
        </p:txBody>
      </p:sp>
    </p:spTree>
    <p:extLst>
      <p:ext uri="{BB962C8B-B14F-4D97-AF65-F5344CB8AC3E}">
        <p14:creationId xmlns:p14="http://schemas.microsoft.com/office/powerpoint/2010/main" val="3318348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566016" y="1188962"/>
            <a:ext cx="9754550" cy="4413516"/>
          </a:xfrm>
          <a:prstGeom prst="rect">
            <a:avLst/>
          </a:prstGeom>
        </p:spPr>
        <p:txBody>
          <a:bodyPr wrap="square">
            <a:spAutoFit/>
          </a:bodyPr>
          <a:lstStyle/>
          <a:p>
            <a:pPr marL="342900" lvl="0" indent="-342900" algn="just" rtl="1">
              <a:lnSpc>
                <a:spcPct val="120000"/>
              </a:lnSpc>
              <a:spcAft>
                <a:spcPts val="0"/>
              </a:spcAft>
              <a:buFont typeface="Symbol"/>
              <a:buChar char=""/>
            </a:pPr>
            <a:r>
              <a:rPr lang="fa-IR" b="1" dirty="0">
                <a:latin typeface="Times New Roman"/>
                <a:ea typeface="Calibri"/>
                <a:cs typeface="B Nazanin"/>
              </a:rPr>
              <a:t>تعیین سکو وسنجنده</a:t>
            </a:r>
            <a:endParaRPr lang="en-US" sz="1400" b="1" dirty="0">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b="1" dirty="0">
                <a:solidFill>
                  <a:srgbClr val="FF0000"/>
                </a:solidFill>
                <a:latin typeface="Times New Roman"/>
                <a:ea typeface="Times New Roman"/>
                <a:cs typeface="B Nazanin"/>
              </a:rPr>
              <a:t>تعیین نوع عدسی</a:t>
            </a:r>
            <a:endParaRPr lang="en-US" sz="1400" b="1" dirty="0">
              <a:solidFill>
                <a:srgbClr val="FF0000"/>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b="1" dirty="0">
                <a:solidFill>
                  <a:srgbClr val="FF0000"/>
                </a:solidFill>
                <a:latin typeface="Times New Roman"/>
                <a:ea typeface="Times New Roman"/>
                <a:cs typeface="B Nazanin"/>
              </a:rPr>
              <a:t>تعیین نوع دوربین و تنظیمات آن</a:t>
            </a:r>
            <a:endParaRPr lang="en-US" sz="1400" b="1" dirty="0">
              <a:solidFill>
                <a:srgbClr val="FF0000"/>
              </a:solidFill>
              <a:latin typeface="Times New Roman"/>
              <a:ea typeface="Times New Roman"/>
              <a:cs typeface="B Nazanin"/>
            </a:endParaRPr>
          </a:p>
          <a:p>
            <a:pPr marL="342900" lvl="0" indent="-342900" algn="just" rtl="1">
              <a:lnSpc>
                <a:spcPct val="120000"/>
              </a:lnSpc>
              <a:spcAft>
                <a:spcPts val="0"/>
              </a:spcAft>
              <a:buFont typeface="Symbol"/>
              <a:buChar char=""/>
            </a:pPr>
            <a:r>
              <a:rPr lang="fa-IR" b="1" dirty="0">
                <a:latin typeface="Times New Roman"/>
                <a:ea typeface="Calibri"/>
                <a:cs typeface="B Nazanin"/>
              </a:rPr>
              <a:t>طراحی پرواز</a:t>
            </a:r>
            <a:endParaRPr lang="en-US" sz="1400" b="1" dirty="0">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ارتفاع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ar-SA" dirty="0">
                <a:latin typeface="Times New Roman"/>
                <a:ea typeface="Times New Roman"/>
                <a:cs typeface="B Nazanin"/>
              </a:rPr>
              <a:t>تعیین ضریب کاهش حد تفکیک تصویری</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ar-SA" dirty="0">
                <a:latin typeface="Times New Roman"/>
                <a:ea typeface="Times New Roman"/>
                <a:cs typeface="B Nazanin"/>
              </a:rPr>
              <a:t>تعیین </a:t>
            </a:r>
            <a:r>
              <a:rPr lang="fa-IR" dirty="0">
                <a:latin typeface="Times New Roman"/>
                <a:ea typeface="Times New Roman"/>
                <a:cs typeface="B Nazanin"/>
              </a:rPr>
              <a:t>سی-فاکتور سیستم تصویربرداری</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محدوده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امتداد نوارهای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پوشش طولی و عرضی تصاویر</a:t>
            </a:r>
            <a:endParaRPr lang="en-US" sz="1400" dirty="0">
              <a:latin typeface="Times New Roman"/>
              <a:ea typeface="Times New Roman"/>
              <a:cs typeface="B Nazanin"/>
            </a:endParaRPr>
          </a:p>
          <a:p>
            <a:pPr marL="342900" lvl="0" indent="-342900" algn="just" rtl="1">
              <a:lnSpc>
                <a:spcPct val="120000"/>
              </a:lnSpc>
              <a:spcAft>
                <a:spcPts val="0"/>
              </a:spcAft>
              <a:buFont typeface="Symbol"/>
              <a:buChar char=""/>
            </a:pPr>
            <a:r>
              <a:rPr lang="fa-IR" b="1" dirty="0">
                <a:latin typeface="Times New Roman"/>
                <a:ea typeface="Calibri"/>
                <a:cs typeface="B Nazanin"/>
              </a:rPr>
              <a:t>طراحی نقاط کنترل زمینی</a:t>
            </a:r>
            <a:endParaRPr lang="en-US" sz="1400" b="1" dirty="0">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طراحی شکل و ابعاد تارگت زمینی</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طراحی نقاط کنترل زمینی</a:t>
            </a:r>
            <a:endParaRPr lang="en-US" sz="1400" dirty="0">
              <a:effectLst/>
              <a:latin typeface="Times New Roman"/>
              <a:ea typeface="Times New Roman"/>
              <a:cs typeface="B Nazanin"/>
            </a:endParaRPr>
          </a:p>
        </p:txBody>
      </p:sp>
    </p:spTree>
    <p:extLst>
      <p:ext uri="{BB962C8B-B14F-4D97-AF65-F5344CB8AC3E}">
        <p14:creationId xmlns:p14="http://schemas.microsoft.com/office/powerpoint/2010/main" val="2061168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4479636" y="269475"/>
            <a:ext cx="5946902" cy="400110"/>
          </a:xfrm>
          <a:prstGeom prst="rect">
            <a:avLst/>
          </a:prstGeom>
          <a:noFill/>
        </p:spPr>
        <p:txBody>
          <a:bodyPr wrap="square">
            <a:spAutoFit/>
          </a:bodyPr>
          <a:lstStyle/>
          <a:p>
            <a:pPr algn="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معیار های انتخاب سنجنده</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6393226" y="1558792"/>
            <a:ext cx="2073112" cy="590033"/>
          </a:xfrm>
          <a:prstGeom prst="rect">
            <a:avLst/>
          </a:prstGeom>
        </p:spPr>
        <p:txBody>
          <a:bodyPr wrap="square">
            <a:spAutoFit/>
          </a:bodyPr>
          <a:lstStyle/>
          <a:p>
            <a:pPr marL="457200" lvl="1" indent="0" algn="just" rtl="1">
              <a:lnSpc>
                <a:spcPct val="120000"/>
              </a:lnSpc>
              <a:spcAft>
                <a:spcPts val="0"/>
              </a:spcAft>
              <a:buSzPts val="1400"/>
            </a:pPr>
            <a:r>
              <a:rPr lang="fa-IR" sz="1600" b="1" dirty="0">
                <a:solidFill>
                  <a:srgbClr val="4A85C1"/>
                </a:solidFill>
                <a:latin typeface="Times New Roman"/>
                <a:ea typeface="Times New Roman"/>
                <a:cs typeface="B Nazanin"/>
              </a:rPr>
              <a:t>نوع سنجنده</a:t>
            </a:r>
          </a:p>
          <a:p>
            <a:pPr marL="457200" lvl="1" indent="0" algn="just" rtl="1">
              <a:lnSpc>
                <a:spcPct val="120000"/>
              </a:lnSpc>
              <a:spcAft>
                <a:spcPts val="0"/>
              </a:spcAft>
              <a:buSzPts val="1400"/>
            </a:pPr>
            <a:endParaRPr lang="en-US" sz="1200" b="1" dirty="0">
              <a:solidFill>
                <a:srgbClr val="4A85C1"/>
              </a:solidFill>
              <a:latin typeface="Times New Roman"/>
              <a:ea typeface="Times New Roman"/>
              <a:cs typeface="B Nazanin"/>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705" y="1136263"/>
            <a:ext cx="3455070" cy="147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897916" y="3020794"/>
            <a:ext cx="1511137" cy="590033"/>
          </a:xfrm>
          <a:prstGeom prst="rect">
            <a:avLst/>
          </a:prstGeom>
        </p:spPr>
        <p:txBody>
          <a:bodyPr wrap="square">
            <a:spAutoFit/>
          </a:bodyPr>
          <a:lstStyle/>
          <a:p>
            <a:pPr marL="457200" lvl="1" indent="0" algn="just" rtl="1">
              <a:lnSpc>
                <a:spcPct val="120000"/>
              </a:lnSpc>
              <a:spcAft>
                <a:spcPts val="0"/>
              </a:spcAft>
              <a:buSzPts val="1400"/>
            </a:pPr>
            <a:r>
              <a:rPr lang="fa-IR" sz="1600" b="1" dirty="0">
                <a:solidFill>
                  <a:srgbClr val="4A85C1"/>
                </a:solidFill>
                <a:latin typeface="Times New Roman"/>
                <a:ea typeface="Times New Roman"/>
                <a:cs typeface="B Nazanin"/>
              </a:rPr>
              <a:t>نوع شاتر</a:t>
            </a:r>
          </a:p>
          <a:p>
            <a:pPr marL="457200" lvl="1" indent="0" algn="just" rtl="1">
              <a:lnSpc>
                <a:spcPct val="120000"/>
              </a:lnSpc>
              <a:spcAft>
                <a:spcPts val="0"/>
              </a:spcAft>
              <a:buSzPts val="1400"/>
            </a:pPr>
            <a:endParaRPr lang="en-US" sz="1200" b="1" dirty="0">
              <a:solidFill>
                <a:srgbClr val="4A85C1"/>
              </a:solidFill>
              <a:latin typeface="Times New Roman"/>
              <a:ea typeface="Times New Roman"/>
              <a:cs typeface="B Nazanin"/>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1" y="2580511"/>
            <a:ext cx="2940720" cy="137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955201" y="4406908"/>
            <a:ext cx="1511137" cy="1495794"/>
          </a:xfrm>
          <a:prstGeom prst="rect">
            <a:avLst/>
          </a:prstGeom>
        </p:spPr>
        <p:txBody>
          <a:bodyPr wrap="square">
            <a:spAutoFit/>
          </a:bodyPr>
          <a:lstStyle/>
          <a:p>
            <a:pPr marL="457200" lvl="1" indent="0" algn="just" rtl="1">
              <a:lnSpc>
                <a:spcPct val="120000"/>
              </a:lnSpc>
              <a:spcAft>
                <a:spcPts val="0"/>
              </a:spcAft>
              <a:buSzPts val="1400"/>
            </a:pPr>
            <a:r>
              <a:rPr lang="fa-IR" sz="1600" b="1" dirty="0">
                <a:solidFill>
                  <a:srgbClr val="4A85C1"/>
                </a:solidFill>
                <a:latin typeface="Times New Roman"/>
                <a:ea typeface="Times New Roman"/>
                <a:cs typeface="B Nazanin"/>
              </a:rPr>
              <a:t>ابعاد سنجنده</a:t>
            </a:r>
          </a:p>
          <a:p>
            <a:pPr marL="457200" lvl="1" indent="0" algn="just" rtl="1">
              <a:lnSpc>
                <a:spcPct val="120000"/>
              </a:lnSpc>
              <a:spcAft>
                <a:spcPts val="0"/>
              </a:spcAft>
              <a:buSzPts val="1400"/>
            </a:pPr>
            <a:r>
              <a:rPr lang="fa-IR" sz="1600" b="1" dirty="0">
                <a:solidFill>
                  <a:srgbClr val="4A85C1"/>
                </a:solidFill>
                <a:latin typeface="Times New Roman"/>
                <a:ea typeface="Times New Roman"/>
                <a:cs typeface="B Nazanin"/>
              </a:rPr>
              <a:t>16*24</a:t>
            </a:r>
          </a:p>
          <a:p>
            <a:pPr marL="457200" lvl="1" indent="0" algn="just" rtl="1">
              <a:lnSpc>
                <a:spcPct val="120000"/>
              </a:lnSpc>
              <a:spcAft>
                <a:spcPts val="0"/>
              </a:spcAft>
              <a:buSzPts val="1400"/>
            </a:pPr>
            <a:r>
              <a:rPr lang="fa-IR" sz="1600" b="1" dirty="0">
                <a:solidFill>
                  <a:srgbClr val="4A85C1"/>
                </a:solidFill>
                <a:latin typeface="Times New Roman"/>
                <a:ea typeface="Times New Roman"/>
                <a:cs typeface="B Nazanin"/>
              </a:rPr>
              <a:t>26*36</a:t>
            </a:r>
          </a:p>
          <a:p>
            <a:pPr marL="457200" lvl="1" indent="0" algn="just" rtl="1">
              <a:lnSpc>
                <a:spcPct val="120000"/>
              </a:lnSpc>
              <a:spcAft>
                <a:spcPts val="0"/>
              </a:spcAft>
              <a:buSzPts val="1400"/>
            </a:pPr>
            <a:endParaRPr lang="en-US" sz="1200" b="1" dirty="0">
              <a:solidFill>
                <a:srgbClr val="4A85C1"/>
              </a:solidFill>
              <a:latin typeface="Times New Roman"/>
              <a:ea typeface="Times New Roman"/>
              <a:cs typeface="B Nazanin"/>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013" y="4021294"/>
            <a:ext cx="3540795" cy="131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060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204186" y="1129472"/>
            <a:ext cx="8469182" cy="3046988"/>
          </a:xfrm>
          <a:prstGeom prst="rect">
            <a:avLst/>
          </a:prstGeom>
        </p:spPr>
        <p:txBody>
          <a:bodyPr wrap="square">
            <a:spAutoFit/>
          </a:bodyPr>
          <a:lstStyle/>
          <a:p>
            <a:pPr marL="628650" lvl="1" indent="-171450" algn="just" rtl="1">
              <a:lnSpc>
                <a:spcPct val="300000"/>
              </a:lnSpc>
              <a:spcAft>
                <a:spcPts val="0"/>
              </a:spcAft>
              <a:buSzPts val="1400"/>
              <a:buFontTx/>
              <a:buChar char="-"/>
            </a:pPr>
            <a:r>
              <a:rPr lang="fa-IR" sz="1600" b="1" dirty="0">
                <a:solidFill>
                  <a:prstClr val="black"/>
                </a:solidFill>
                <a:latin typeface="Times New Roman"/>
                <a:ea typeface="Times New Roman"/>
                <a:cs typeface="B Nazanin"/>
              </a:rPr>
              <a:t>وضوح صحنه      قابلیت مشاهده جزئیات د رصحنه ( نور ، گرد و غبار ، مه ) </a:t>
            </a:r>
          </a:p>
          <a:p>
            <a:pPr marL="628650" lvl="1" indent="-171450" algn="just" rtl="1">
              <a:lnSpc>
                <a:spcPct val="300000"/>
              </a:lnSpc>
              <a:spcAft>
                <a:spcPts val="0"/>
              </a:spcAft>
              <a:buSzPts val="1400"/>
              <a:buFontTx/>
              <a:buChar char="-"/>
            </a:pPr>
            <a:r>
              <a:rPr lang="fa-IR" sz="1600" b="1" dirty="0">
                <a:latin typeface="Times New Roman"/>
                <a:ea typeface="Times New Roman"/>
                <a:cs typeface="B Nazanin"/>
              </a:rPr>
              <a:t>شفافیت عدسی  ( تابع پخش نقطه ای، کیفیت هم گونی جنس مواد)</a:t>
            </a:r>
          </a:p>
          <a:p>
            <a:pPr marL="628650" lvl="1" indent="-171450" algn="just" rtl="1">
              <a:lnSpc>
                <a:spcPct val="300000"/>
              </a:lnSpc>
              <a:spcAft>
                <a:spcPts val="0"/>
              </a:spcAft>
              <a:buSzPts val="1400"/>
              <a:buFontTx/>
              <a:buChar char="-"/>
            </a:pPr>
            <a:r>
              <a:rPr lang="fa-IR" sz="1600" b="1" dirty="0">
                <a:latin typeface="Times New Roman"/>
                <a:ea typeface="Times New Roman"/>
                <a:cs typeface="B Nazanin"/>
              </a:rPr>
              <a:t>ابعاد پیکسل سنجنده  : فاصله نمونه برداری تصویری 		فاصله نمونه برداری زمینی</a:t>
            </a:r>
          </a:p>
          <a:p>
            <a:pPr marL="628650" lvl="1" indent="-171450" algn="just" rtl="1">
              <a:lnSpc>
                <a:spcPct val="300000"/>
              </a:lnSpc>
              <a:spcAft>
                <a:spcPts val="0"/>
              </a:spcAft>
              <a:buSzPts val="1400"/>
              <a:buFontTx/>
              <a:buChar char="-"/>
            </a:pPr>
            <a:r>
              <a:rPr lang="fa-IR" sz="1600" b="1" dirty="0">
                <a:latin typeface="Times New Roman"/>
                <a:ea typeface="Times New Roman"/>
                <a:cs typeface="B Nazanin"/>
              </a:rPr>
              <a:t>کشیدگی تصویر جا به جایی نسبی دوربین و شی در زمان باز بودن شاتر</a:t>
            </a:r>
          </a:p>
        </p:txBody>
      </p:sp>
      <p:sp>
        <p:nvSpPr>
          <p:cNvPr id="6" name="Rectangle 5"/>
          <p:cNvSpPr/>
          <p:nvPr/>
        </p:nvSpPr>
        <p:spPr>
          <a:xfrm>
            <a:off x="8220484" y="723598"/>
            <a:ext cx="2206053" cy="630942"/>
          </a:xfrm>
          <a:prstGeom prst="rect">
            <a:avLst/>
          </a:prstGeom>
        </p:spPr>
        <p:txBody>
          <a:bodyPr wrap="none">
            <a:spAutoFit/>
          </a:bodyPr>
          <a:lstStyle/>
          <a:p>
            <a:pPr marL="457200" lvl="1" indent="0" algn="ctr" rtl="1">
              <a:lnSpc>
                <a:spcPct val="200000"/>
              </a:lnSpc>
              <a:spcAft>
                <a:spcPts val="0"/>
              </a:spcAft>
              <a:buSzPts val="1400"/>
            </a:pPr>
            <a:r>
              <a:rPr lang="fa-IR" sz="2000" b="1" dirty="0">
                <a:solidFill>
                  <a:srgbClr val="0070C0"/>
                </a:solidFill>
                <a:latin typeface="Times New Roman"/>
                <a:ea typeface="Times New Roman"/>
                <a:cs typeface="B Nazanin"/>
              </a:rPr>
              <a:t>حد تفکیک مکانی</a:t>
            </a:r>
          </a:p>
        </p:txBody>
      </p:sp>
      <p:sp>
        <p:nvSpPr>
          <p:cNvPr id="7" name="Left Arrow 6"/>
          <p:cNvSpPr/>
          <p:nvPr/>
        </p:nvSpPr>
        <p:spPr bwMode="auto">
          <a:xfrm>
            <a:off x="5322770" y="2989287"/>
            <a:ext cx="924025" cy="278704"/>
          </a:xfrm>
          <a:prstGeom prst="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pPr>
            <a:endParaRPr kumimoji="0" 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7"/>
          <p:cNvSpPr txBox="1"/>
          <p:nvPr/>
        </p:nvSpPr>
        <p:spPr>
          <a:xfrm>
            <a:off x="5322770" y="2681510"/>
            <a:ext cx="1068404" cy="307777"/>
          </a:xfrm>
          <a:prstGeom prst="rect">
            <a:avLst/>
          </a:prstGeom>
          <a:noFill/>
        </p:spPr>
        <p:txBody>
          <a:bodyPr wrap="square" rtlCol="0">
            <a:spAutoFit/>
          </a:bodyPr>
          <a:lstStyle/>
          <a:p>
            <a:r>
              <a:rPr lang="fa-IR" sz="1400" b="1" dirty="0">
                <a:cs typeface="B Zar" panose="00000400000000000000" pitchFamily="2" charset="-78"/>
              </a:rPr>
              <a:t>مقیاس عکس</a:t>
            </a:r>
            <a:endParaRPr lang="en-US" sz="1400" b="1" dirty="0">
              <a:cs typeface="B Zar" panose="00000400000000000000" pitchFamily="2" charset="-78"/>
            </a:endParaRPr>
          </a:p>
        </p:txBody>
      </p:sp>
      <p:sp>
        <p:nvSpPr>
          <p:cNvPr id="16" name="文本框 5"/>
          <p:cNvSpPr txBox="1"/>
          <p:nvPr/>
        </p:nvSpPr>
        <p:spPr bwMode="auto">
          <a:xfrm>
            <a:off x="4479636" y="269475"/>
            <a:ext cx="5946902" cy="400110"/>
          </a:xfrm>
          <a:prstGeom prst="rect">
            <a:avLst/>
          </a:prstGeom>
          <a:noFill/>
        </p:spPr>
        <p:txBody>
          <a:bodyPr wrap="square">
            <a:spAutoFit/>
          </a:bodyPr>
          <a:lstStyle/>
          <a:p>
            <a:pPr algn="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معیار های انتخاب سنجنده</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2637923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031919" y="868724"/>
            <a:ext cx="2941831" cy="630942"/>
          </a:xfrm>
          <a:prstGeom prst="rect">
            <a:avLst/>
          </a:prstGeom>
        </p:spPr>
        <p:txBody>
          <a:bodyPr wrap="none">
            <a:spAutoFit/>
          </a:bodyPr>
          <a:lstStyle/>
          <a:p>
            <a:pPr marL="457200" lvl="1" indent="0" algn="ctr" rtl="1">
              <a:lnSpc>
                <a:spcPct val="200000"/>
              </a:lnSpc>
              <a:spcAft>
                <a:spcPts val="0"/>
              </a:spcAft>
              <a:buSzPts val="1400"/>
            </a:pPr>
            <a:r>
              <a:rPr lang="fa-IR" sz="2000" b="1" dirty="0">
                <a:solidFill>
                  <a:srgbClr val="0070C0"/>
                </a:solidFill>
                <a:latin typeface="Times New Roman"/>
                <a:ea typeface="Times New Roman"/>
                <a:cs typeface="B Nazanin"/>
              </a:rPr>
              <a:t>محاسبه حد تفکیک مکانی</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53" y="1354540"/>
            <a:ext cx="53435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436" y="3920037"/>
            <a:ext cx="52482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61" y="3920037"/>
            <a:ext cx="12858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文本框 5"/>
          <p:cNvSpPr txBox="1"/>
          <p:nvPr/>
        </p:nvSpPr>
        <p:spPr bwMode="auto">
          <a:xfrm>
            <a:off x="4479636" y="269475"/>
            <a:ext cx="5946902" cy="400110"/>
          </a:xfrm>
          <a:prstGeom prst="rect">
            <a:avLst/>
          </a:prstGeom>
          <a:noFill/>
        </p:spPr>
        <p:txBody>
          <a:bodyPr wrap="square">
            <a:spAutoFit/>
          </a:bodyPr>
          <a:lstStyle/>
          <a:p>
            <a:pPr algn="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معیار های انتخاب سنجنده</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2678804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031728" y="885848"/>
            <a:ext cx="2739853" cy="630942"/>
          </a:xfrm>
          <a:prstGeom prst="rect">
            <a:avLst/>
          </a:prstGeom>
        </p:spPr>
        <p:txBody>
          <a:bodyPr wrap="none">
            <a:spAutoFit/>
          </a:bodyPr>
          <a:lstStyle/>
          <a:p>
            <a:pPr marL="457200" lvl="1" indent="0" algn="ctr" rtl="1">
              <a:lnSpc>
                <a:spcPct val="200000"/>
              </a:lnSpc>
              <a:spcAft>
                <a:spcPts val="0"/>
              </a:spcAft>
              <a:buSzPts val="1400"/>
            </a:pPr>
            <a:r>
              <a:rPr lang="fa-IR" sz="2000" b="1" dirty="0">
                <a:solidFill>
                  <a:srgbClr val="0070C0"/>
                </a:solidFill>
                <a:latin typeface="Times New Roman"/>
                <a:ea typeface="Times New Roman"/>
                <a:cs typeface="B Nazanin"/>
              </a:rPr>
              <a:t>حد تفکیک رادیومتریک</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45" y="1453697"/>
            <a:ext cx="6968281" cy="143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35" y="2888343"/>
            <a:ext cx="50196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543146" y="2915799"/>
            <a:ext cx="3008967" cy="523220"/>
          </a:xfrm>
          <a:prstGeom prst="rect">
            <a:avLst/>
          </a:prstGeom>
        </p:spPr>
        <p:txBody>
          <a:bodyPr wrap="square">
            <a:spAutoFit/>
          </a:bodyPr>
          <a:lstStyle/>
          <a:p>
            <a:pPr marL="457200" lvl="1" indent="0" algn="just" rtl="1">
              <a:lnSpc>
                <a:spcPct val="200000"/>
              </a:lnSpc>
              <a:spcAft>
                <a:spcPts val="0"/>
              </a:spcAft>
              <a:buSzPts val="1400"/>
            </a:pPr>
            <a:r>
              <a:rPr lang="fa-IR" sz="1600" b="1" dirty="0">
                <a:solidFill>
                  <a:prstClr val="black"/>
                </a:solidFill>
                <a:latin typeface="Times New Roman"/>
                <a:ea typeface="Times New Roman"/>
                <a:cs typeface="B Nazanin"/>
              </a:rPr>
              <a:t>تاثیر عمق بیت در تشخیص عارضه</a:t>
            </a:r>
          </a:p>
        </p:txBody>
      </p:sp>
      <p:sp>
        <p:nvSpPr>
          <p:cNvPr id="13" name="文本框 5"/>
          <p:cNvSpPr txBox="1"/>
          <p:nvPr/>
        </p:nvSpPr>
        <p:spPr bwMode="auto">
          <a:xfrm>
            <a:off x="4479636" y="269475"/>
            <a:ext cx="5946902" cy="400110"/>
          </a:xfrm>
          <a:prstGeom prst="rect">
            <a:avLst/>
          </a:prstGeom>
          <a:noFill/>
        </p:spPr>
        <p:txBody>
          <a:bodyPr wrap="square">
            <a:spAutoFit/>
          </a:bodyPr>
          <a:lstStyle/>
          <a:p>
            <a:pPr algn="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معیار های انتخاب سنجنده</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9305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861811" y="785289"/>
            <a:ext cx="2909771" cy="4555093"/>
          </a:xfrm>
          <a:prstGeom prst="rect">
            <a:avLst/>
          </a:prstGeom>
        </p:spPr>
        <p:txBody>
          <a:bodyPr wrap="none">
            <a:spAutoFit/>
          </a:bodyPr>
          <a:lstStyle/>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فاصله زمانی عکس برداری</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تعداد سنجنده</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اعوجاج های سنجنده</a:t>
            </a: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58" y="1671114"/>
            <a:ext cx="54864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93" y="3739064"/>
            <a:ext cx="54768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本框 5"/>
          <p:cNvSpPr txBox="1"/>
          <p:nvPr/>
        </p:nvSpPr>
        <p:spPr bwMode="auto">
          <a:xfrm>
            <a:off x="4479636" y="269475"/>
            <a:ext cx="5946902" cy="400110"/>
          </a:xfrm>
          <a:prstGeom prst="rect">
            <a:avLst/>
          </a:prstGeom>
          <a:noFill/>
        </p:spPr>
        <p:txBody>
          <a:bodyPr wrap="square">
            <a:spAutoFit/>
          </a:bodyPr>
          <a:lstStyle/>
          <a:p>
            <a:pPr algn="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معیار های انتخاب سنجنده</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Tree>
    <p:extLst>
      <p:ext uri="{BB962C8B-B14F-4D97-AF65-F5344CB8AC3E}">
        <p14:creationId xmlns:p14="http://schemas.microsoft.com/office/powerpoint/2010/main" val="3925221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5052292" y="269475"/>
            <a:ext cx="5374246"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عدسی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6" name="Rectangle 5"/>
          <p:cNvSpPr/>
          <p:nvPr/>
        </p:nvSpPr>
        <p:spPr>
          <a:xfrm>
            <a:off x="3084945" y="767827"/>
            <a:ext cx="7234055" cy="2862322"/>
          </a:xfrm>
          <a:prstGeom prst="rect">
            <a:avLst/>
          </a:prstGeom>
        </p:spPr>
        <p:txBody>
          <a:bodyPr wrap="square">
            <a:spAutoFit/>
          </a:bodyPr>
          <a:lstStyle/>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نوع عدسی  	ساده    ،   زوم</a:t>
            </a: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فاصله کانونی       نرمال ، واید ، سوپر واید ، زوم ، ماکرو ،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814" y="767827"/>
            <a:ext cx="54483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17" y="3150177"/>
            <a:ext cx="47529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46750" y="3410788"/>
            <a:ext cx="6096000" cy="4031873"/>
          </a:xfrm>
          <a:prstGeom prst="rect">
            <a:avLst/>
          </a:prstGeom>
        </p:spPr>
        <p:txBody>
          <a:bodyPr>
            <a:spAutoFit/>
          </a:bodyPr>
          <a:lstStyle/>
          <a:p>
            <a:pPr marL="457200" lvl="1" indent="0" algn="r" rtl="1">
              <a:lnSpc>
                <a:spcPct val="300000"/>
              </a:lnSpc>
              <a:spcAft>
                <a:spcPts val="0"/>
              </a:spcAft>
              <a:buSzPts val="1400"/>
            </a:pPr>
            <a:r>
              <a:rPr lang="fa-IR" sz="1600" b="1" dirty="0">
                <a:cs typeface="B Zar" panose="00000400000000000000" pitchFamily="2" charset="-78"/>
              </a:rPr>
              <a:t>دوربین های متریک : ساختار درونی دوربین از نظر هندسه تصویربرداری، معلوم و پایدار (</a:t>
            </a:r>
            <a:r>
              <a:rPr lang="fa-IR" sz="1600" b="1" dirty="0">
                <a:solidFill>
                  <a:srgbClr val="FF0000"/>
                </a:solidFill>
                <a:cs typeface="B Zar" panose="00000400000000000000" pitchFamily="2" charset="-78"/>
              </a:rPr>
              <a:t>معلوم و ثابت بودن پارامترهای کالیبراسیون)</a:t>
            </a:r>
          </a:p>
          <a:p>
            <a:pPr marL="457200" lvl="1" indent="0" algn="r" rtl="1">
              <a:lnSpc>
                <a:spcPct val="300000"/>
              </a:lnSpc>
              <a:spcAft>
                <a:spcPts val="0"/>
              </a:spcAft>
              <a:buSzPts val="1400"/>
            </a:pPr>
            <a:r>
              <a:rPr lang="fa-IR" sz="1600" b="1" dirty="0">
                <a:solidFill>
                  <a:srgbClr val="FF0000"/>
                </a:solidFill>
                <a:latin typeface="Times New Roman"/>
                <a:ea typeface="Times New Roman"/>
                <a:cs typeface="B Zar" panose="00000400000000000000" pitchFamily="2" charset="-78"/>
              </a:rPr>
              <a:t>دوربین های غیر متریک :</a:t>
            </a:r>
          </a:p>
          <a:p>
            <a:pPr marL="285750" indent="-285750" algn="r" rtl="1">
              <a:buFont typeface="Wingdings" panose="05000000000000000000" pitchFamily="2" charset="2"/>
              <a:buChar char="§"/>
            </a:pPr>
            <a:r>
              <a:rPr lang="fa-IR" sz="1600" dirty="0">
                <a:cs typeface="B Zar" panose="00000400000000000000" pitchFamily="2" charset="-78"/>
              </a:rPr>
              <a:t>عدم وجود پارامترهای توجیه داخلی </a:t>
            </a:r>
          </a:p>
          <a:p>
            <a:pPr marL="285750" indent="-285750" algn="r" rtl="1">
              <a:buFont typeface="Wingdings" panose="05000000000000000000" pitchFamily="2" charset="2"/>
              <a:buChar char="§"/>
            </a:pPr>
            <a:r>
              <a:rPr lang="fa-IR" sz="1600" dirty="0">
                <a:cs typeface="B Zar" panose="00000400000000000000" pitchFamily="2" charset="-78"/>
              </a:rPr>
              <a:t>فاقد ابزار اندازه‌گیری المان های هندسه داخلی </a:t>
            </a:r>
          </a:p>
          <a:p>
            <a:pPr marL="285750" indent="-285750" algn="r" rtl="1">
              <a:buFont typeface="Wingdings" panose="05000000000000000000" pitchFamily="2" charset="2"/>
              <a:buChar char="§"/>
            </a:pPr>
            <a:r>
              <a:rPr lang="fa-IR" sz="1600" dirty="0">
                <a:cs typeface="B Zar" panose="00000400000000000000" pitchFamily="2" charset="-78"/>
              </a:rPr>
              <a:t>تغییر فاصله کانونی </a:t>
            </a:r>
          </a:p>
          <a:p>
            <a:pPr algn="r" rtl="1"/>
            <a:endParaRPr lang="fa-IR" sz="1600" dirty="0">
              <a:cs typeface="B Zar" panose="00000400000000000000" pitchFamily="2" charset="-78"/>
            </a:endParaRPr>
          </a:p>
          <a:p>
            <a:pPr marL="457200" lvl="1" indent="0" algn="r" rtl="1">
              <a:lnSpc>
                <a:spcPct val="300000"/>
              </a:lnSpc>
              <a:spcAft>
                <a:spcPts val="0"/>
              </a:spcAft>
              <a:buSzPts val="1400"/>
            </a:pPr>
            <a:endParaRPr lang="fa-IR" sz="1600" b="1" dirty="0">
              <a:solidFill>
                <a:srgbClr val="FF0000"/>
              </a:solidFill>
              <a:latin typeface="Times New Roman"/>
              <a:ea typeface="Times New Roman"/>
              <a:cs typeface="B Zar" panose="00000400000000000000" pitchFamily="2" charset="-78"/>
            </a:endParaRPr>
          </a:p>
        </p:txBody>
      </p:sp>
    </p:spTree>
    <p:extLst>
      <p:ext uri="{BB962C8B-B14F-4D97-AF65-F5344CB8AC3E}">
        <p14:creationId xmlns:p14="http://schemas.microsoft.com/office/powerpoint/2010/main" val="3574957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5052292" y="269475"/>
            <a:ext cx="5374246"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عدسی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6" name="Rectangle 5"/>
          <p:cNvSpPr/>
          <p:nvPr/>
        </p:nvSpPr>
        <p:spPr>
          <a:xfrm>
            <a:off x="6563960" y="872331"/>
            <a:ext cx="4841836" cy="9325630"/>
          </a:xfrm>
          <a:prstGeom prst="rect">
            <a:avLst/>
          </a:prstGeom>
        </p:spPr>
        <p:txBody>
          <a:bodyPr wrap="square">
            <a:spAutoFit/>
          </a:bodyPr>
          <a:lstStyle/>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توان عدسی</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کیفیت هندسی عدسی</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کیفیت رنگی عدسی</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شفافیت عدسی</a:t>
            </a:r>
          </a:p>
          <a:p>
            <a:pPr marL="457200" lvl="1" indent="0" algn="r" rtl="1">
              <a:lnSpc>
                <a:spcPct val="300000"/>
              </a:lnSpc>
              <a:spcAft>
                <a:spcPts val="0"/>
              </a:spcAft>
              <a:buSzPts val="1400"/>
            </a:pPr>
            <a:r>
              <a:rPr lang="fa-IR" sz="2000" b="1" dirty="0">
                <a:solidFill>
                  <a:srgbClr val="0070C0"/>
                </a:solidFill>
                <a:latin typeface="Times New Roman"/>
                <a:ea typeface="Times New Roman"/>
                <a:cs typeface="B Nazanin"/>
              </a:rPr>
              <a:t>فیلتر های نوری</a:t>
            </a: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a:p>
            <a:pPr marL="457200" lvl="1" indent="0" algn="r" rtl="1">
              <a:lnSpc>
                <a:spcPct val="300000"/>
              </a:lnSpc>
              <a:spcAft>
                <a:spcPts val="0"/>
              </a:spcAft>
              <a:buSzPts val="1400"/>
            </a:pPr>
            <a:endParaRPr lang="fa-IR" sz="2000" b="1" dirty="0">
              <a:solidFill>
                <a:srgbClr val="0070C0"/>
              </a:solidFill>
              <a:latin typeface="Times New Roman"/>
              <a:ea typeface="Times New Roman"/>
              <a:cs typeface="B Nazanin"/>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370"/>
          <a:stretch/>
        </p:blipFill>
        <p:spPr bwMode="auto">
          <a:xfrm>
            <a:off x="254577" y="125413"/>
            <a:ext cx="3971925"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7513"/>
            <a:ext cx="57531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86" y="3535363"/>
            <a:ext cx="5063548" cy="281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786" y="4041197"/>
            <a:ext cx="3625994" cy="256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300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3076" name="组合 9"/>
          <p:cNvGrpSpPr>
            <a:grpSpLocks/>
          </p:cNvGrpSpPr>
          <p:nvPr/>
        </p:nvGrpSpPr>
        <p:grpSpPr bwMode="auto">
          <a:xfrm>
            <a:off x="4283075" y="2127250"/>
            <a:ext cx="4194175" cy="989013"/>
            <a:chOff x="4876801" y="2157501"/>
            <a:chExt cx="4194513" cy="988207"/>
          </a:xfrm>
        </p:grpSpPr>
        <p:grpSp>
          <p:nvGrpSpPr>
            <p:cNvPr id="3081" name="组合 6"/>
            <p:cNvGrpSpPr>
              <a:grpSpLocks/>
            </p:cNvGrpSpPr>
            <p:nvPr/>
          </p:nvGrpSpPr>
          <p:grpSpPr bwMode="auto">
            <a:xfrm>
              <a:off x="8083109" y="2157501"/>
              <a:ext cx="988205" cy="988205"/>
              <a:chOff x="5011509" y="2228555"/>
              <a:chExt cx="559904" cy="559904"/>
            </a:xfrm>
          </p:grpSpPr>
          <p:sp>
            <p:nvSpPr>
              <p:cNvPr id="8" name="椭圆 7"/>
              <p:cNvSpPr/>
              <p:nvPr/>
            </p:nvSpPr>
            <p:spPr bwMode="auto">
              <a:xfrm>
                <a:off x="5011906" y="2228555"/>
                <a:ext cx="559507" cy="559905"/>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085" name="文本框 8"/>
              <p:cNvSpPr txBox="1">
                <a:spLocks noChangeArrowheads="1"/>
              </p:cNvSpPr>
              <p:nvPr/>
            </p:nvSpPr>
            <p:spPr bwMode="auto">
              <a:xfrm>
                <a:off x="5165498" y="2307968"/>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a:solidFill>
                      <a:schemeClr val="bg1"/>
                    </a:solidFill>
                    <a:latin typeface="Microsoft YaHei" pitchFamily="34" charset="-122"/>
                    <a:ea typeface="Microsoft YaHei" pitchFamily="34" charset="-122"/>
                    <a:cs typeface="B Zar" pitchFamily="2" charset="-78"/>
                    <a:sym typeface="Microsoft YaHei" pitchFamily="34" charset="-122"/>
                  </a:rPr>
                  <a:t>1</a:t>
                </a:r>
                <a:endParaRPr lang="zh-CN" altLang="en-US" sz="4000">
                  <a:solidFill>
                    <a:schemeClr val="bg1"/>
                  </a:solidFill>
                  <a:latin typeface="Microsoft YaHei" pitchFamily="34" charset="-122"/>
                  <a:ea typeface="Microsoft YaHei" pitchFamily="34" charset="-122"/>
                  <a:cs typeface="B Zar" pitchFamily="2" charset="-78"/>
                  <a:sym typeface="Microsoft YaHei" pitchFamily="34" charset="-122"/>
                </a:endParaRPr>
              </a:p>
            </p:txBody>
          </p:sp>
        </p:grpSp>
        <p:sp>
          <p:nvSpPr>
            <p:cNvPr id="3082" name="矩形 2"/>
            <p:cNvSpPr>
              <a:spLocks noChangeArrowheads="1"/>
            </p:cNvSpPr>
            <p:nvPr/>
          </p:nvSpPr>
          <p:spPr bwMode="auto">
            <a:xfrm>
              <a:off x="4876801" y="2157503"/>
              <a:ext cx="3181350"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6" name="文本框 5"/>
            <p:cNvSpPr txBox="1"/>
            <p:nvPr/>
          </p:nvSpPr>
          <p:spPr>
            <a:xfrm>
              <a:off x="5014925" y="2297087"/>
              <a:ext cx="2905359" cy="707309"/>
            </a:xfrm>
            <a:prstGeom prst="rect">
              <a:avLst/>
            </a:prstGeom>
            <a:noFill/>
          </p:spPr>
          <p:txBody>
            <a:bodyPr>
              <a:spAutoFit/>
            </a:bodyPr>
            <a:lstStyle/>
            <a:p>
              <a:pPr algn="ctr" rtl="1"/>
              <a:r>
                <a:rPr lang="ar-SA"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معرفی سامانه فتوگرامتری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3077" name="Group 10"/>
          <p:cNvGrpSpPr>
            <a:grpSpLocks/>
          </p:cNvGrpSpPr>
          <p:nvPr/>
        </p:nvGrpSpPr>
        <p:grpSpPr bwMode="auto">
          <a:xfrm>
            <a:off x="9739313" y="1273175"/>
            <a:ext cx="1320800" cy="1338263"/>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3080"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8828" y="2572313"/>
            <a:ext cx="682050" cy="51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5052292" y="269475"/>
            <a:ext cx="5374246" cy="400110"/>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 : عدسی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6" name="Rectangle 5"/>
          <p:cNvSpPr/>
          <p:nvPr/>
        </p:nvSpPr>
        <p:spPr>
          <a:xfrm>
            <a:off x="6953976" y="767827"/>
            <a:ext cx="3365024" cy="5324535"/>
          </a:xfrm>
          <a:prstGeom prst="rect">
            <a:avLst/>
          </a:prstGeom>
        </p:spPr>
        <p:txBody>
          <a:bodyPr wrap="none">
            <a:spAutoFit/>
          </a:bodyPr>
          <a:lstStyle/>
          <a:p>
            <a:pPr marL="457200" lvl="1" indent="0" algn="r" rtl="1">
              <a:lnSpc>
                <a:spcPct val="150000"/>
              </a:lnSpc>
              <a:spcAft>
                <a:spcPts val="0"/>
              </a:spcAft>
              <a:buSzPts val="1400"/>
            </a:pPr>
            <a:r>
              <a:rPr lang="fa-IR" sz="2000" b="1" dirty="0">
                <a:solidFill>
                  <a:srgbClr val="0070C0"/>
                </a:solidFill>
                <a:latin typeface="Times New Roman"/>
                <a:ea typeface="Times New Roman"/>
                <a:cs typeface="B Nazanin"/>
              </a:rPr>
              <a:t>نمونه دوربین های مورد استفاده</a:t>
            </a:r>
          </a:p>
          <a:p>
            <a:pPr marL="457200" lvl="1" indent="0" algn="r" rtl="1">
              <a:lnSpc>
                <a:spcPct val="150000"/>
              </a:lnSpc>
              <a:spcAft>
                <a:spcPts val="0"/>
              </a:spcAft>
              <a:buSzPts val="1400"/>
            </a:pPr>
            <a:r>
              <a:rPr lang="fa-IR" sz="2000" b="1" dirty="0">
                <a:solidFill>
                  <a:srgbClr val="0070C0"/>
                </a:solidFill>
                <a:latin typeface="Times New Roman"/>
                <a:ea typeface="Times New Roman"/>
                <a:cs typeface="B Nazanin"/>
              </a:rPr>
              <a:t>تنظیمات دوربین :</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ایزو</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اف استاپ</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سرعت شاتر</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پایدار ساز</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اتوفوکوس</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وایت بالانس</a:t>
            </a:r>
          </a:p>
          <a:p>
            <a:pPr marL="800100" lvl="1" indent="-342900" algn="r" rtl="1">
              <a:lnSpc>
                <a:spcPct val="150000"/>
              </a:lnSpc>
              <a:spcAft>
                <a:spcPts val="0"/>
              </a:spcAft>
              <a:buSzPts val="1400"/>
              <a:buFontTx/>
              <a:buChar char="-"/>
            </a:pPr>
            <a:r>
              <a:rPr lang="fa-IR" sz="2000" b="1" dirty="0">
                <a:latin typeface="Times New Roman"/>
                <a:ea typeface="Times New Roman"/>
                <a:cs typeface="B Nazanin"/>
              </a:rPr>
              <a:t>فرمت تصویر</a:t>
            </a:r>
          </a:p>
          <a:p>
            <a:pPr marL="457200" lvl="1" indent="0" algn="r" rtl="1">
              <a:lnSpc>
                <a:spcPct val="150000"/>
              </a:lnSpc>
              <a:spcAft>
                <a:spcPts val="0"/>
              </a:spcAft>
              <a:buSzPts val="1400"/>
            </a:pPr>
            <a:r>
              <a:rPr lang="fa-IR" sz="2000" b="1" dirty="0">
                <a:solidFill>
                  <a:srgbClr val="0070C0"/>
                </a:solidFill>
                <a:latin typeface="Times New Roman"/>
                <a:ea typeface="Times New Roman"/>
                <a:cs typeface="B Nazanin"/>
              </a:rPr>
              <a:t>مود های تصویر برداری</a:t>
            </a:r>
          </a:p>
          <a:p>
            <a:pPr marL="457200" lvl="1" indent="0" algn="r" rtl="1">
              <a:lnSpc>
                <a:spcPct val="200000"/>
              </a:lnSpc>
              <a:spcAft>
                <a:spcPts val="0"/>
              </a:spcAft>
              <a:buSzPts val="1400"/>
            </a:pPr>
            <a:endParaRPr lang="fa-IR" sz="2000" b="1" dirty="0">
              <a:solidFill>
                <a:srgbClr val="0070C0"/>
              </a:solidFill>
              <a:latin typeface="Times New Roman"/>
              <a:ea typeface="Times New Roman"/>
              <a:cs typeface="B Nazanin"/>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59" y="1630218"/>
            <a:ext cx="6092517" cy="305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300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2081934" y="269475"/>
            <a:ext cx="9754550" cy="1089529"/>
          </a:xfrm>
          <a:prstGeom prst="rect">
            <a:avLst/>
          </a:prstGeom>
        </p:spPr>
        <p:txBody>
          <a:bodyPr wrap="square">
            <a:spAutoFit/>
          </a:bodyPr>
          <a:lstStyle/>
          <a:p>
            <a:pPr marL="342900" indent="-342900" algn="just" rtl="1">
              <a:lnSpc>
                <a:spcPct val="120000"/>
              </a:lnSpc>
              <a:spcAft>
                <a:spcPts val="0"/>
              </a:spcAft>
              <a:buFont typeface="Symbol"/>
              <a:buChar char=""/>
            </a:pPr>
            <a:r>
              <a:rPr lang="fa-IR" b="1" dirty="0">
                <a:solidFill>
                  <a:srgbClr val="FF0000"/>
                </a:solidFill>
                <a:latin typeface="Times New Roman"/>
                <a:ea typeface="Calibri"/>
                <a:cs typeface="B Nazanin"/>
              </a:rPr>
              <a:t>تعیین سکو وسنجنده  ( دستورالعمل)</a:t>
            </a:r>
            <a:endParaRPr lang="en-US" sz="1400" b="1" dirty="0">
              <a:solidFill>
                <a:srgbClr val="FF0000"/>
              </a:solidFill>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dirty="0">
                <a:solidFill>
                  <a:srgbClr val="FF0000"/>
                </a:solidFill>
                <a:latin typeface="Times New Roman"/>
                <a:ea typeface="Times New Roman"/>
                <a:cs typeface="B Nazanin"/>
              </a:rPr>
              <a:t>تعیین نوع عدسی</a:t>
            </a:r>
            <a:endParaRPr lang="en-US" sz="1400" dirty="0">
              <a:solidFill>
                <a:srgbClr val="FF0000"/>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solidFill>
                  <a:srgbClr val="FF0000"/>
                </a:solidFill>
                <a:latin typeface="Times New Roman"/>
                <a:ea typeface="Times New Roman"/>
                <a:cs typeface="B Nazanin"/>
              </a:rPr>
              <a:t>تعیین نوع دوربین و تنظیمات آن</a:t>
            </a:r>
            <a:endParaRPr lang="en-US" sz="1400" dirty="0">
              <a:solidFill>
                <a:srgbClr val="FF0000"/>
              </a:solidFill>
              <a:latin typeface="Times New Roman"/>
              <a:ea typeface="Times New Roman"/>
              <a:cs typeface="B Nazanin"/>
            </a:endParaRPr>
          </a:p>
        </p:txBody>
      </p:sp>
      <p:sp>
        <p:nvSpPr>
          <p:cNvPr id="8" name="Rectangle 7"/>
          <p:cNvSpPr/>
          <p:nvPr/>
        </p:nvSpPr>
        <p:spPr>
          <a:xfrm>
            <a:off x="8875549" y="1517557"/>
            <a:ext cx="1550988" cy="424732"/>
          </a:xfrm>
          <a:prstGeom prst="rect">
            <a:avLst/>
          </a:prstGeom>
        </p:spPr>
        <p:txBody>
          <a:bodyPr wrap="square">
            <a:spAutoFit/>
          </a:bodyPr>
          <a:lstStyle/>
          <a:p>
            <a:pPr marL="457200" lvl="1" indent="0" algn="just" rtl="1">
              <a:lnSpc>
                <a:spcPct val="120000"/>
              </a:lnSpc>
              <a:spcAft>
                <a:spcPts val="0"/>
              </a:spcAft>
              <a:buSzPts val="1400"/>
            </a:pPr>
            <a:r>
              <a:rPr lang="fa-IR" b="1" dirty="0">
                <a:solidFill>
                  <a:prstClr val="black"/>
                </a:solidFill>
                <a:latin typeface="Times New Roman"/>
                <a:ea typeface="Times New Roman"/>
                <a:cs typeface="B Nazanin"/>
              </a:rPr>
              <a:t>نوع عدسی</a:t>
            </a:r>
            <a:endParaRPr lang="en-US" sz="1400" b="1" dirty="0">
              <a:solidFill>
                <a:prstClr val="black"/>
              </a:solidFill>
              <a:latin typeface="Times New Roman"/>
              <a:ea typeface="Times New Roman"/>
              <a:cs typeface="B Nazanin"/>
            </a:endParaRPr>
          </a:p>
        </p:txBody>
      </p:sp>
      <p:sp>
        <p:nvSpPr>
          <p:cNvPr id="6" name="Rectangle 5"/>
          <p:cNvSpPr/>
          <p:nvPr/>
        </p:nvSpPr>
        <p:spPr>
          <a:xfrm>
            <a:off x="8509463" y="2941625"/>
            <a:ext cx="2703050" cy="757130"/>
          </a:xfrm>
          <a:prstGeom prst="rect">
            <a:avLst/>
          </a:prstGeom>
        </p:spPr>
        <p:txBody>
          <a:bodyPr wrap="square">
            <a:spAutoFit/>
          </a:bodyPr>
          <a:lstStyle/>
          <a:p>
            <a:pPr marL="457200" lvl="1" indent="0" algn="r" rtl="1">
              <a:lnSpc>
                <a:spcPct val="120000"/>
              </a:lnSpc>
              <a:spcAft>
                <a:spcPts val="0"/>
              </a:spcAft>
              <a:buSzPts val="1400"/>
            </a:pPr>
            <a:r>
              <a:rPr lang="fa-IR" b="1" dirty="0">
                <a:solidFill>
                  <a:prstClr val="black"/>
                </a:solidFill>
                <a:latin typeface="Times New Roman"/>
                <a:ea typeface="Times New Roman"/>
                <a:cs typeface="B Nazanin"/>
              </a:rPr>
              <a:t>تعیین نوع دوربین و تنظیمات آن</a:t>
            </a:r>
            <a:endParaRPr lang="en-US" b="1" dirty="0">
              <a:solidFill>
                <a:prstClr val="black"/>
              </a:solidFill>
              <a:latin typeface="Times New Roman"/>
              <a:ea typeface="Times New Roman"/>
              <a:cs typeface="B Nazanin"/>
            </a:endParaRPr>
          </a:p>
        </p:txBody>
      </p:sp>
      <p:sp>
        <p:nvSpPr>
          <p:cNvPr id="7" name="Rectangle 6"/>
          <p:cNvSpPr/>
          <p:nvPr/>
        </p:nvSpPr>
        <p:spPr>
          <a:xfrm>
            <a:off x="2524125" y="1465263"/>
            <a:ext cx="6096000" cy="969496"/>
          </a:xfrm>
          <a:prstGeom prst="rect">
            <a:avLst/>
          </a:prstGeom>
        </p:spPr>
        <p:txBody>
          <a:bodyPr>
            <a:spAutoFit/>
          </a:bodyPr>
          <a:lstStyle/>
          <a:p>
            <a:pPr marL="342900" indent="-342900" algn="just" rtl="1">
              <a:lnSpc>
                <a:spcPct val="120000"/>
              </a:lnSpc>
              <a:spcAft>
                <a:spcPts val="0"/>
              </a:spcAft>
              <a:buFont typeface="Symbol"/>
              <a:buChar char=""/>
            </a:pPr>
            <a:r>
              <a:rPr lang="fa-IR" sz="1200" b="1" dirty="0">
                <a:solidFill>
                  <a:prstClr val="black"/>
                </a:solidFill>
                <a:latin typeface="Times New Roman"/>
                <a:ea typeface="Calibri"/>
                <a:cs typeface="B Nazanin"/>
              </a:rPr>
              <a:t>عدسی زاویه نرمال (لنز 35 تا 50 میلی‌متر): </a:t>
            </a:r>
            <a:r>
              <a:rPr lang="fa-IR" sz="1200" dirty="0">
                <a:solidFill>
                  <a:prstClr val="black"/>
                </a:solidFill>
                <a:latin typeface="Times New Roman"/>
                <a:ea typeface="Calibri"/>
                <a:cs typeface="B Nazanin"/>
              </a:rPr>
              <a:t>به‌ منظور تهیه نقشه­های سه‌بعدی یا ارتفاعی</a:t>
            </a:r>
            <a:r>
              <a:rPr lang="fa-IR" sz="1200" dirty="0">
                <a:solidFill>
                  <a:srgbClr val="4F81BD"/>
                </a:solidFill>
                <a:latin typeface="Times New Roman"/>
                <a:ea typeface="Calibri"/>
                <a:cs typeface="B Nazanin"/>
              </a:rPr>
              <a:t>،</a:t>
            </a:r>
            <a:r>
              <a:rPr lang="fa-IR" sz="1200" dirty="0">
                <a:solidFill>
                  <a:srgbClr val="FF0000"/>
                </a:solidFill>
                <a:latin typeface="Times New Roman"/>
                <a:ea typeface="Calibri"/>
                <a:cs typeface="B Nazanin"/>
              </a:rPr>
              <a:t> </a:t>
            </a:r>
            <a:r>
              <a:rPr lang="fa-IR" sz="1200" dirty="0">
                <a:solidFill>
                  <a:srgbClr val="000000"/>
                </a:solidFill>
                <a:latin typeface="Times New Roman"/>
                <a:ea typeface="Calibri"/>
                <a:cs typeface="B Nazanin"/>
              </a:rPr>
              <a:t>عدسی زاویه نرمال (فاصله کانونی عدسی حدوداً برابر با قطر سنجنده) مناسب است</a:t>
            </a:r>
            <a:r>
              <a:rPr lang="fa-IR" sz="1200" dirty="0">
                <a:solidFill>
                  <a:prstClr val="black"/>
                </a:solidFill>
                <a:latin typeface="Times New Roman"/>
                <a:ea typeface="Calibri"/>
                <a:cs typeface="B Nazanin"/>
              </a:rPr>
              <a:t>. به‌طورکلی در این حالت، </a:t>
            </a:r>
            <a:r>
              <a:rPr lang="ar-SA" sz="1200" dirty="0">
                <a:solidFill>
                  <a:prstClr val="black"/>
                </a:solidFill>
                <a:latin typeface="Times New Roman"/>
                <a:ea typeface="Calibri"/>
                <a:cs typeface="B Nazanin"/>
              </a:rPr>
              <a:t>فاصله کانونی عدسی به نحوی انتخاب گردد که در تصاویر با پوشش طولی 60 درصد، نسبت </a:t>
            </a:r>
            <a:r>
              <a:rPr lang="en-US" sz="1200" dirty="0">
                <a:solidFill>
                  <a:prstClr val="black"/>
                </a:solidFill>
                <a:latin typeface="Times New Roman"/>
                <a:ea typeface="Calibri"/>
                <a:cs typeface="B Nazanin"/>
              </a:rPr>
              <a:t>B/H</a:t>
            </a:r>
            <a:r>
              <a:rPr lang="fa-IR" sz="1200" dirty="0">
                <a:solidFill>
                  <a:prstClr val="black"/>
                </a:solidFill>
                <a:latin typeface="Times New Roman"/>
                <a:ea typeface="Calibri"/>
                <a:cs typeface="B Nazanin"/>
              </a:rPr>
              <a:t> (باز عکس یا فاصله‌ی زمینی بین عکس‌های متوالی به ارتفاع پرواز) از 25/0 بیشتر باشد.</a:t>
            </a:r>
            <a:endParaRPr lang="en-US" sz="1200" dirty="0">
              <a:solidFill>
                <a:prstClr val="black"/>
              </a:solidFill>
              <a:latin typeface="Times New Roman"/>
              <a:ea typeface="Calibri"/>
              <a:cs typeface="B Nazanin"/>
            </a:endParaRPr>
          </a:p>
        </p:txBody>
      </p:sp>
      <p:sp>
        <p:nvSpPr>
          <p:cNvPr id="10" name="Rectangle 9"/>
          <p:cNvSpPr/>
          <p:nvPr/>
        </p:nvSpPr>
        <p:spPr>
          <a:xfrm>
            <a:off x="609600" y="2909157"/>
            <a:ext cx="7814138" cy="3194721"/>
          </a:xfrm>
          <a:prstGeom prst="rect">
            <a:avLst/>
          </a:prstGeom>
        </p:spPr>
        <p:txBody>
          <a:bodyPr wrap="square">
            <a:spAutoFit/>
          </a:bodyPr>
          <a:lstStyle/>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حجم تصویر حداقل 20 مگا پیکسل.</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en-US" sz="1200" dirty="0">
                <a:solidFill>
                  <a:prstClr val="black"/>
                </a:solidFill>
                <a:latin typeface="B Nazanin"/>
                <a:ea typeface="Calibri"/>
                <a:cs typeface="B Nazanin"/>
              </a:rPr>
              <a:t> </a:t>
            </a:r>
            <a:r>
              <a:rPr lang="fa-IR" sz="1200" dirty="0">
                <a:solidFill>
                  <a:prstClr val="black"/>
                </a:solidFill>
                <a:latin typeface="B Nazanin"/>
                <a:ea typeface="Calibri"/>
                <a:cs typeface="B Nazanin"/>
              </a:rPr>
              <a:t>ابعاد پیکسل سنجنده نباید کمتر از 2 میکرون باشد و در صورت امکان سنجنده با  ابعاد پیکسل بیش از 4 میکرون مورد استفاده قرار گیرد.- خطای تفرق</a:t>
            </a:r>
            <a:r>
              <a:rPr lang="fa-IR" sz="1200" dirty="0">
                <a:solidFill>
                  <a:prstClr val="black"/>
                </a:solidFill>
                <a:latin typeface="Times New Roman"/>
                <a:ea typeface="Calibri"/>
                <a:cs typeface="B Nazanin"/>
              </a:rPr>
              <a:t> نور </a:t>
            </a: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فاصله کانونی عدسی باید ثابت و پایدارساز یا </a:t>
            </a:r>
            <a:r>
              <a:rPr lang="ar-SA" sz="1200" dirty="0">
                <a:solidFill>
                  <a:prstClr val="black"/>
                </a:solidFill>
                <a:latin typeface="Times New Roman"/>
                <a:ea typeface="Calibri"/>
                <a:cs typeface="B Nazanin"/>
              </a:rPr>
              <a:t>لرزش گیر </a:t>
            </a:r>
            <a:r>
              <a:rPr lang="fa-IR" sz="1200" dirty="0">
                <a:solidFill>
                  <a:prstClr val="black"/>
                </a:solidFill>
                <a:latin typeface="Times New Roman"/>
                <a:ea typeface="Calibri"/>
                <a:cs typeface="B Nazanin"/>
              </a:rPr>
              <a:t>سنجنده و عدسی و اتوفوکوس خاموش</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پایداری </a:t>
            </a:r>
            <a:r>
              <a:rPr lang="ar-SA" sz="1200" dirty="0">
                <a:solidFill>
                  <a:prstClr val="black"/>
                </a:solidFill>
                <a:latin typeface="Times New Roman"/>
                <a:ea typeface="Calibri"/>
                <a:cs typeface="B Nazanin"/>
              </a:rPr>
              <a:t>اتصال</a:t>
            </a:r>
            <a:r>
              <a:rPr lang="fa-IR" sz="1200" dirty="0">
                <a:solidFill>
                  <a:prstClr val="black"/>
                </a:solidFill>
                <a:latin typeface="Times New Roman"/>
                <a:ea typeface="Calibri"/>
                <a:cs typeface="B Nazanin"/>
              </a:rPr>
              <a:t> </a:t>
            </a:r>
            <a:r>
              <a:rPr lang="ar-SA" sz="1200" dirty="0">
                <a:solidFill>
                  <a:prstClr val="black"/>
                </a:solidFill>
                <a:latin typeface="Times New Roman"/>
                <a:ea typeface="Calibri"/>
                <a:cs typeface="B Nazanin"/>
              </a:rPr>
              <a:t> به بدنه دوربین </a:t>
            </a:r>
            <a:r>
              <a:rPr lang="fa-IR" sz="1200" dirty="0">
                <a:solidFill>
                  <a:prstClr val="black"/>
                </a:solidFill>
                <a:latin typeface="Times New Roman"/>
                <a:ea typeface="Calibri"/>
                <a:cs typeface="B Nazanin"/>
              </a:rPr>
              <a:t>(با چ</a:t>
            </a:r>
            <a:r>
              <a:rPr lang="ar-SA" sz="1200" dirty="0">
                <a:solidFill>
                  <a:prstClr val="black"/>
                </a:solidFill>
                <a:latin typeface="Times New Roman"/>
                <a:ea typeface="Calibri"/>
                <a:cs typeface="B Nazanin"/>
              </a:rPr>
              <a:t>ندین فرود و برخاستن تغییر محسوسی در پارامترهای کالیبراسیون عدسی ایجاد نگردد</a:t>
            </a:r>
            <a:r>
              <a:rPr lang="fa-IR" sz="1200" dirty="0">
                <a:solidFill>
                  <a:prstClr val="black"/>
                </a:solidFill>
                <a:latin typeface="Times New Roman"/>
                <a:ea typeface="Calibri"/>
                <a:cs typeface="B Nazanin"/>
              </a:rPr>
              <a:t>)</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استحکام بدنه دوربین نسبت به تغییرات دما، فشار هوا، ضربه و لرزش </a:t>
            </a: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با توجه به اینکه در اکثر پهپادها دوربین فاقد</a:t>
            </a:r>
            <a:r>
              <a:rPr lang="en-US" sz="1200" dirty="0">
                <a:solidFill>
                  <a:prstClr val="black"/>
                </a:solidFill>
                <a:latin typeface="Times New Roman"/>
                <a:ea typeface="Calibri"/>
                <a:cs typeface="B Nazanin"/>
              </a:rPr>
              <a:t>FMC </a:t>
            </a:r>
            <a:r>
              <a:rPr lang="fa-IR" sz="1200" dirty="0">
                <a:solidFill>
                  <a:prstClr val="black"/>
                </a:solidFill>
                <a:latin typeface="Times New Roman"/>
                <a:ea typeface="Calibri"/>
                <a:cs typeface="B Nazanin"/>
              </a:rPr>
              <a:t>می­باشد، برای جلوگیری از کشیدگی تصویری باید سرعت شاتر در حدی باشد که کشیدگی تصویری به کمتر از نیم پیکسل برسد. </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حساسیت دوربین یا </a:t>
            </a:r>
            <a:r>
              <a:rPr lang="en-US" sz="1200" dirty="0">
                <a:solidFill>
                  <a:prstClr val="black"/>
                </a:solidFill>
                <a:latin typeface="Times New Roman"/>
                <a:ea typeface="Calibri"/>
                <a:cs typeface="B Nazanin"/>
              </a:rPr>
              <a:t>ISO</a:t>
            </a:r>
            <a:r>
              <a:rPr lang="en-US" sz="1200" dirty="0">
                <a:solidFill>
                  <a:prstClr val="black"/>
                </a:solidFill>
                <a:latin typeface="B Nazanin"/>
                <a:ea typeface="Calibri"/>
                <a:cs typeface="B Nazanin"/>
              </a:rPr>
              <a:t>  </a:t>
            </a:r>
            <a:r>
              <a:rPr lang="fa-IR" sz="1200" dirty="0">
                <a:solidFill>
                  <a:prstClr val="black"/>
                </a:solidFill>
                <a:latin typeface="B Nazanin"/>
                <a:ea typeface="Calibri"/>
                <a:cs typeface="B Nazanin"/>
              </a:rPr>
              <a:t>می­بایست مقدار ثابتی باشد. عدد ایده آل برای آن 100 بوده و نباید بیشتر از 400 باشد. </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پارامتر سرعت عدسی یا </a:t>
            </a:r>
            <a:r>
              <a:rPr lang="en-US" sz="1200" dirty="0">
                <a:solidFill>
                  <a:prstClr val="black"/>
                </a:solidFill>
                <a:latin typeface="Times New Roman"/>
                <a:ea typeface="Calibri"/>
                <a:cs typeface="B Nazanin"/>
              </a:rPr>
              <a:t>f/stop</a:t>
            </a:r>
            <a:r>
              <a:rPr lang="en-US" sz="1200" dirty="0">
                <a:solidFill>
                  <a:prstClr val="black"/>
                </a:solidFill>
                <a:latin typeface="B Nazanin"/>
                <a:ea typeface="Calibri"/>
                <a:cs typeface="B Nazanin"/>
              </a:rPr>
              <a:t> </a:t>
            </a:r>
            <a:r>
              <a:rPr lang="fa-IR" sz="1200" dirty="0">
                <a:solidFill>
                  <a:prstClr val="black"/>
                </a:solidFill>
                <a:latin typeface="B Nazanin"/>
                <a:ea typeface="Calibri"/>
                <a:cs typeface="B Nazanin"/>
              </a:rPr>
              <a:t>بین 4 تا 8 تنظیم‌شده و مقداری ثابت باشد.</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در صورت فعال بودن تنظیم خودکار روشنایی تصویر، ملاحظات مربوط به سرعت شاتر، </a:t>
            </a:r>
            <a:r>
              <a:rPr lang="en-US" sz="1200" dirty="0">
                <a:solidFill>
                  <a:prstClr val="black"/>
                </a:solidFill>
                <a:latin typeface="Times New Roman"/>
                <a:ea typeface="Calibri"/>
                <a:cs typeface="B Nazanin"/>
              </a:rPr>
              <a:t>f-stop</a:t>
            </a:r>
            <a:r>
              <a:rPr lang="fa-IR" sz="1200" dirty="0">
                <a:solidFill>
                  <a:prstClr val="black"/>
                </a:solidFill>
                <a:latin typeface="Times New Roman"/>
                <a:ea typeface="Calibri"/>
                <a:cs typeface="B Nazanin"/>
              </a:rPr>
              <a:t> و </a:t>
            </a:r>
            <a:r>
              <a:rPr lang="en-US" sz="1200" dirty="0">
                <a:solidFill>
                  <a:prstClr val="black"/>
                </a:solidFill>
                <a:latin typeface="Times New Roman"/>
                <a:ea typeface="Calibri"/>
                <a:cs typeface="B Nazanin"/>
              </a:rPr>
              <a:t>ISO</a:t>
            </a:r>
            <a:r>
              <a:rPr lang="en-US" sz="1200" dirty="0">
                <a:solidFill>
                  <a:prstClr val="black"/>
                </a:solidFill>
                <a:latin typeface="B Nazanin"/>
                <a:ea typeface="Calibri"/>
                <a:cs typeface="B Nazanin"/>
              </a:rPr>
              <a:t> </a:t>
            </a:r>
            <a:r>
              <a:rPr lang="fa-IR" sz="1200" dirty="0">
                <a:solidFill>
                  <a:prstClr val="black"/>
                </a:solidFill>
                <a:latin typeface="B Nazanin"/>
                <a:ea typeface="Calibri"/>
                <a:cs typeface="B Nazanin"/>
              </a:rPr>
              <a:t>که در بالا ذکر شده است رعایت شود تا ضمن هماهنگی با شرایط نوری متغیر، کیفیت تصاویر مخدوش نشود.</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ar-SA" sz="1200" dirty="0">
                <a:solidFill>
                  <a:prstClr val="black"/>
                </a:solidFill>
                <a:latin typeface="Times New Roman"/>
                <a:ea typeface="Calibri"/>
                <a:cs typeface="B Nazanin"/>
              </a:rPr>
              <a:t>حداکثر نرخ تصویربرداری و ذخیره‌سازی دوربین می‌بایست با سرعت پرنده و حداقل پوشش طولی مورد نیاز مطابقت داشته باشد.</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ar-SA" sz="1200" dirty="0">
                <a:solidFill>
                  <a:prstClr val="black"/>
                </a:solidFill>
                <a:latin typeface="Times New Roman"/>
                <a:ea typeface="Calibri"/>
                <a:cs typeface="B Nazanin"/>
              </a:rPr>
              <a:t>تصویربرداری حداقل سه طیفی (</a:t>
            </a:r>
            <a:r>
              <a:rPr lang="en-US" sz="1200" dirty="0">
                <a:solidFill>
                  <a:prstClr val="black"/>
                </a:solidFill>
                <a:latin typeface="Times New Roman"/>
                <a:ea typeface="Calibri"/>
                <a:cs typeface="B Nazanin"/>
              </a:rPr>
              <a:t>RGB</a:t>
            </a:r>
            <a:r>
              <a:rPr lang="ar-SA" sz="1200" dirty="0">
                <a:solidFill>
                  <a:prstClr val="black"/>
                </a:solidFill>
                <a:latin typeface="Times New Roman"/>
                <a:ea typeface="Calibri"/>
                <a:cs typeface="B Nazanin"/>
              </a:rPr>
              <a:t>) </a:t>
            </a:r>
            <a:r>
              <a:rPr lang="fa-IR" sz="1200" dirty="0">
                <a:solidFill>
                  <a:prstClr val="black"/>
                </a:solidFill>
                <a:latin typeface="Times New Roman"/>
                <a:ea typeface="Calibri"/>
                <a:cs typeface="B Nazanin"/>
              </a:rPr>
              <a:t>با وضوح 24 بیت</a:t>
            </a:r>
            <a:endParaRPr lang="en-US" sz="1200" dirty="0">
              <a:solidFill>
                <a:prstClr val="black"/>
              </a:solidFill>
              <a:latin typeface="Times New Roman"/>
              <a:ea typeface="Calibri"/>
              <a:cs typeface="B Nazanin"/>
            </a:endParaRPr>
          </a:p>
          <a:p>
            <a:pPr marL="342900" indent="-342900" algn="just" rtl="1">
              <a:lnSpc>
                <a:spcPct val="120000"/>
              </a:lnSpc>
              <a:spcAft>
                <a:spcPts val="0"/>
              </a:spcAft>
              <a:buFont typeface="Symbol"/>
              <a:buChar char=""/>
            </a:pPr>
            <a:r>
              <a:rPr lang="fa-IR" sz="1200" dirty="0">
                <a:solidFill>
                  <a:prstClr val="black"/>
                </a:solidFill>
                <a:latin typeface="Times New Roman"/>
                <a:ea typeface="Calibri"/>
                <a:cs typeface="B Nazanin"/>
              </a:rPr>
              <a:t>امکان ذخیره تصاویر با فرمت </a:t>
            </a:r>
            <a:r>
              <a:rPr lang="en-US" sz="1200" dirty="0">
                <a:solidFill>
                  <a:prstClr val="black"/>
                </a:solidFill>
                <a:latin typeface="Times New Roman"/>
                <a:ea typeface="Calibri"/>
                <a:cs typeface="B Nazanin"/>
              </a:rPr>
              <a:t>RAW</a:t>
            </a:r>
            <a:r>
              <a:rPr lang="fa-IR" sz="1200" dirty="0">
                <a:solidFill>
                  <a:prstClr val="black"/>
                </a:solidFill>
                <a:latin typeface="Times New Roman"/>
                <a:ea typeface="Calibri"/>
                <a:cs typeface="B Nazanin"/>
              </a:rPr>
              <a:t> </a:t>
            </a:r>
            <a:r>
              <a:rPr lang="en-US" sz="1200" dirty="0">
                <a:solidFill>
                  <a:prstClr val="black"/>
                </a:solidFill>
                <a:latin typeface="Times New Roman"/>
                <a:ea typeface="Times New Roman"/>
                <a:cs typeface="B Mitra"/>
              </a:rPr>
              <a:t>Multi Heads</a:t>
            </a:r>
          </a:p>
        </p:txBody>
      </p:sp>
    </p:spTree>
    <p:extLst>
      <p:ext uri="{BB962C8B-B14F-4D97-AF65-F5344CB8AC3E}">
        <p14:creationId xmlns:p14="http://schemas.microsoft.com/office/powerpoint/2010/main" val="4193508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hat are FPV drones and how to build your own one? - DesignWanted :  DesignWant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5000"/>
                    </a14:imgEffect>
                    <a14:imgEffect>
                      <a14:colorTemperature colorTemp="3875"/>
                    </a14:imgEffect>
                    <a14:imgEffect>
                      <a14:saturation sa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6920" y="0"/>
            <a:ext cx="12368919" cy="6957516"/>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4120" name="Group 42"/>
          <p:cNvGrpSpPr>
            <a:grpSpLocks/>
          </p:cNvGrpSpPr>
          <p:nvPr/>
        </p:nvGrpSpPr>
        <p:grpSpPr bwMode="auto">
          <a:xfrm>
            <a:off x="10552113" y="125413"/>
            <a:ext cx="1320800" cy="1339850"/>
            <a:chOff x="10552042" y="125908"/>
            <a:chExt cx="1321344" cy="1339304"/>
          </a:xfrm>
        </p:grpSpPr>
        <p:sp>
          <p:nvSpPr>
            <p:cNvPr id="4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123" name="Picture 44"/>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23000" y="395228"/>
            <a:ext cx="3878764" cy="523220"/>
          </a:xfrm>
          <a:prstGeom prst="rect">
            <a:avLst/>
          </a:prstGeom>
          <a:noFill/>
        </p:spPr>
        <p:txBody>
          <a:bodyPr wrap="square">
            <a:spAutoFit/>
          </a:bodyPr>
          <a:lstStyle/>
          <a:p>
            <a:pPr algn="ctr" rtl="1"/>
            <a:r>
              <a:rPr lang="fa-IR" sz="2800" b="1"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rPr>
              <a:t>انتخاب نوع دوربین پهپاد</a:t>
            </a:r>
            <a:endParaRPr lang="en-US" sz="2800" b="1"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endParaRPr>
          </a:p>
        </p:txBody>
      </p:sp>
      <p:sp>
        <p:nvSpPr>
          <p:cNvPr id="3" name="Rectangle 2"/>
          <p:cNvSpPr/>
          <p:nvPr/>
        </p:nvSpPr>
        <p:spPr>
          <a:xfrm>
            <a:off x="3609110" y="1169776"/>
            <a:ext cx="6096000" cy="5563061"/>
          </a:xfrm>
          <a:prstGeom prst="rect">
            <a:avLst/>
          </a:prstGeom>
        </p:spPr>
        <p:txBody>
          <a:bodyPr>
            <a:spAutoFit/>
          </a:bodyPr>
          <a:lstStyle/>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نوع بافت و توپوگرافی منطقه</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وسعت منطقه</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ارتفاع پرواز طراحی‌شده</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محدودیت‌های زمانی پرواز</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مداومت پروازی</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دقت و مقیاس نقشه و اطلاعات مکانی </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محدودیت‌های حجم و وزن سنجنده</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شرایط آب و هوایی و وضعیت وزش باد</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وجود فضای کافی برای برخاستن و فرود آمدن</a:t>
            </a:r>
            <a:endParaRPr lang="fa-IR" b="1" dirty="0">
              <a:solidFill>
                <a:schemeClr val="bg1"/>
              </a:solidFill>
              <a:latin typeface="Times New Roman"/>
              <a:ea typeface="Calibri"/>
              <a:cs typeface="B Nazanin"/>
            </a:endParaRPr>
          </a:p>
          <a:p>
            <a:pPr marL="285750" indent="-285750" algn="r" rtl="1">
              <a:lnSpc>
                <a:spcPct val="200000"/>
              </a:lnSpc>
              <a:buFont typeface="Arial" panose="020B0604020202020204" pitchFamily="34" charset="0"/>
              <a:buChar char="•"/>
            </a:pPr>
            <a:r>
              <a:rPr lang="ar-SA" b="1" dirty="0">
                <a:solidFill>
                  <a:schemeClr val="bg1"/>
                </a:solidFill>
                <a:latin typeface="Times New Roman"/>
                <a:ea typeface="Calibri"/>
                <a:cs typeface="B Nazanin"/>
              </a:rPr>
              <a:t> سقف مجاز پروازی پرنده</a:t>
            </a:r>
            <a:endParaRPr lang="en-US" b="1" dirty="0">
              <a:solidFill>
                <a:schemeClr val="bg1"/>
              </a:solidFill>
            </a:endParaRPr>
          </a:p>
        </p:txBody>
      </p:sp>
    </p:spTree>
    <p:extLst>
      <p:ext uri="{BB962C8B-B14F-4D97-AF65-F5344CB8AC3E}">
        <p14:creationId xmlns:p14="http://schemas.microsoft.com/office/powerpoint/2010/main" val="3318348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797563" y="1198852"/>
            <a:ext cx="9754550" cy="3674852"/>
          </a:xfrm>
          <a:prstGeom prst="rect">
            <a:avLst/>
          </a:prstGeom>
        </p:spPr>
        <p:txBody>
          <a:bodyPr wrap="square">
            <a:spAutoFit/>
          </a:bodyPr>
          <a:lstStyle/>
          <a:p>
            <a:pPr marL="342900" lvl="0" indent="-342900" algn="just" rtl="1">
              <a:lnSpc>
                <a:spcPct val="120000"/>
              </a:lnSpc>
              <a:spcAft>
                <a:spcPts val="0"/>
              </a:spcAft>
              <a:buFont typeface="Symbol"/>
              <a:buChar char=""/>
            </a:pPr>
            <a:r>
              <a:rPr lang="fa-IR" b="1" dirty="0">
                <a:latin typeface="Times New Roman"/>
                <a:ea typeface="Calibri"/>
                <a:cs typeface="B Nazanin"/>
              </a:rPr>
              <a:t>طراحی پرواز</a:t>
            </a:r>
            <a:endParaRPr lang="en-US" sz="1400" b="1" dirty="0">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ارتفاع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ar-SA" dirty="0">
                <a:latin typeface="Times New Roman"/>
                <a:ea typeface="Times New Roman"/>
                <a:cs typeface="B Nazanin"/>
              </a:rPr>
              <a:t>تعیین ضریب کاهش حد تفکیک تصویری</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ar-SA" dirty="0">
                <a:latin typeface="Times New Roman"/>
                <a:ea typeface="Times New Roman"/>
                <a:cs typeface="B Nazanin"/>
              </a:rPr>
              <a:t>تعیین </a:t>
            </a:r>
            <a:r>
              <a:rPr lang="fa-IR" dirty="0">
                <a:latin typeface="Times New Roman"/>
                <a:ea typeface="Times New Roman"/>
                <a:cs typeface="B Nazanin"/>
              </a:rPr>
              <a:t>سی-فاکتور سیستم تصویربرداری</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محدوده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امتداد نوارهای پرواز</a:t>
            </a:r>
            <a:endParaRPr lang="en-US" sz="1400"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latin typeface="Times New Roman"/>
                <a:ea typeface="Times New Roman"/>
                <a:cs typeface="B Nazanin"/>
              </a:rPr>
              <a:t>تعیین پوشش طولی و عرضی تصاویر</a:t>
            </a:r>
          </a:p>
          <a:p>
            <a:pPr marL="742950" lvl="1" indent="-285750" algn="just" rtl="1">
              <a:lnSpc>
                <a:spcPct val="120000"/>
              </a:lnSpc>
              <a:spcAft>
                <a:spcPts val="0"/>
              </a:spcAft>
              <a:buSzPts val="1400"/>
              <a:buFont typeface="Times New Roman"/>
              <a:buChar char="-"/>
            </a:pPr>
            <a:r>
              <a:rPr lang="fa-IR" altLang="en-US" dirty="0">
                <a:latin typeface="Times New Roman"/>
                <a:ea typeface="Times New Roman"/>
                <a:cs typeface="B Nazanin"/>
              </a:rPr>
              <a:t>طراحي نوارهاي متقاطع (كراس)</a:t>
            </a:r>
            <a:endParaRPr lang="en-US" altLang="en-US"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altLang="en-US" dirty="0">
                <a:latin typeface="Times New Roman"/>
                <a:ea typeface="Times New Roman"/>
                <a:cs typeface="B Nazanin"/>
              </a:rPr>
              <a:t>طراحی شکل و ابعاد تارگت زمینی</a:t>
            </a:r>
            <a:endParaRPr lang="en-US" altLang="en-US" dirty="0">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altLang="en-US" dirty="0">
                <a:latin typeface="Times New Roman"/>
                <a:ea typeface="Times New Roman"/>
                <a:cs typeface="B Nazanin"/>
              </a:rPr>
              <a:t>طراحی نقاط کنترل و چک زمینی</a:t>
            </a:r>
          </a:p>
          <a:p>
            <a:pPr marL="742950" lvl="1" indent="-285750" algn="just" rtl="1">
              <a:lnSpc>
                <a:spcPct val="120000"/>
              </a:lnSpc>
              <a:spcAft>
                <a:spcPts val="0"/>
              </a:spcAft>
              <a:buSzPts val="1400"/>
              <a:buFont typeface="Times New Roman"/>
              <a:buChar char="-"/>
            </a:pPr>
            <a:endParaRPr lang="en-US" sz="1400" dirty="0">
              <a:latin typeface="Times New Roman"/>
              <a:ea typeface="Times New Roman"/>
              <a:cs typeface="B Nazanin"/>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63"/>
          <a:stretch/>
        </p:blipFill>
        <p:spPr bwMode="auto">
          <a:xfrm>
            <a:off x="386237" y="825500"/>
            <a:ext cx="6257925" cy="158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63" y="2655951"/>
            <a:ext cx="51911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060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177181" y="795338"/>
            <a:ext cx="9754550" cy="757130"/>
          </a:xfrm>
          <a:prstGeom prst="rect">
            <a:avLst/>
          </a:prstGeom>
        </p:spPr>
        <p:txBody>
          <a:bodyPr wrap="square">
            <a:spAutoFit/>
          </a:bodyPr>
          <a:lstStyle/>
          <a:p>
            <a:pPr lvl="0" algn="just" rtl="1">
              <a:lnSpc>
                <a:spcPct val="120000"/>
              </a:lnSpc>
              <a:spcAft>
                <a:spcPts val="0"/>
              </a:spcAft>
            </a:pPr>
            <a:r>
              <a:rPr lang="fa-IR" b="1" dirty="0">
                <a:latin typeface="Times New Roman"/>
                <a:ea typeface="Calibri"/>
                <a:cs typeface="B Nazanin"/>
              </a:rPr>
              <a:t>طراحی پرواز</a:t>
            </a:r>
            <a:endParaRPr lang="en-US" b="1" dirty="0">
              <a:latin typeface="Times New Roman"/>
              <a:ea typeface="Calibri"/>
              <a:cs typeface="B Nazanin"/>
            </a:endParaRPr>
          </a:p>
          <a:p>
            <a:pPr algn="just" rtl="1">
              <a:lnSpc>
                <a:spcPct val="120000"/>
              </a:lnSpc>
              <a:spcAft>
                <a:spcPts val="0"/>
              </a:spcAft>
            </a:pPr>
            <a:r>
              <a:rPr lang="fa-IR" dirty="0">
                <a:cs typeface="B Zar" panose="00000400000000000000" pitchFamily="2" charset="-78"/>
              </a:rPr>
              <a:t>محدودیت تعیین </a:t>
            </a:r>
            <a:r>
              <a:rPr lang="en-US" sz="1600" dirty="0">
                <a:latin typeface="Times New Roman" panose="02020603050405020304" pitchFamily="18" charset="0"/>
                <a:cs typeface="Times New Roman" panose="02020603050405020304" pitchFamily="18" charset="0"/>
              </a:rPr>
              <a:t>GSD</a:t>
            </a:r>
            <a:r>
              <a:rPr lang="fa-IR" sz="1600" dirty="0">
                <a:cs typeface="B Zar" panose="00000400000000000000" pitchFamily="2" charset="-78"/>
              </a:rPr>
              <a:t> </a:t>
            </a:r>
            <a:r>
              <a:rPr lang="fa-IR" dirty="0">
                <a:cs typeface="B Zar" panose="00000400000000000000" pitchFamily="2" charset="-78"/>
              </a:rPr>
              <a:t>تصویربرداری</a:t>
            </a:r>
            <a:endParaRPr lang="en-US" sz="1400" dirty="0">
              <a:solidFill>
                <a:prstClr val="black"/>
              </a:solidFill>
              <a:latin typeface="Times New Roman"/>
              <a:ea typeface="Times New Roman"/>
              <a:cs typeface="B Zar" panose="00000400000000000000" pitchFamily="2" charset="-78"/>
            </a:endParaRPr>
          </a:p>
        </p:txBody>
      </p:sp>
      <p:sp>
        <p:nvSpPr>
          <p:cNvPr id="6" name="Rectangle 5"/>
          <p:cNvSpPr/>
          <p:nvPr/>
        </p:nvSpPr>
        <p:spPr>
          <a:xfrm>
            <a:off x="1498273" y="1778766"/>
            <a:ext cx="8331200" cy="2419124"/>
          </a:xfrm>
          <a:prstGeom prst="rect">
            <a:avLst/>
          </a:prstGeom>
        </p:spPr>
        <p:txBody>
          <a:bodyPr wrap="square">
            <a:spAutoFit/>
          </a:bodyPr>
          <a:lstStyle/>
          <a:p>
            <a:pPr marL="342900" indent="-342900" algn="just" rtl="1">
              <a:lnSpc>
                <a:spcPct val="120000"/>
              </a:lnSpc>
              <a:spcAft>
                <a:spcPts val="0"/>
              </a:spcAft>
              <a:buFont typeface="Symbol"/>
              <a:buChar char=""/>
            </a:pPr>
            <a:r>
              <a:rPr lang="fa-IR" sz="1400" dirty="0">
                <a:cs typeface="B Zar" panose="00000400000000000000" pitchFamily="2" charset="-78"/>
              </a:rPr>
              <a:t>الف) محدودیت ناشی از کاهش حد تفکیک مکانی تصویر: </a:t>
            </a:r>
            <a:r>
              <a:rPr lang="en-US" sz="1400" dirty="0">
                <a:cs typeface="B Zar" panose="00000400000000000000" pitchFamily="2" charset="-78"/>
              </a:rPr>
              <a:t>GSD </a:t>
            </a:r>
            <a:r>
              <a:rPr lang="fa-IR" sz="1400" dirty="0">
                <a:cs typeface="B Zar" panose="00000400000000000000" pitchFamily="2" charset="-78"/>
              </a:rPr>
              <a:t>تصویربرداری مورد نیاز برای پروژه باید به میزان </a:t>
            </a:r>
            <a:r>
              <a:rPr lang="en-US" sz="1400" dirty="0">
                <a:cs typeface="B Zar" panose="00000400000000000000" pitchFamily="2" charset="-78"/>
              </a:rPr>
              <a:t>1:k</a:t>
            </a:r>
            <a:r>
              <a:rPr lang="fa-IR" sz="1400" dirty="0">
                <a:cs typeface="B Zar" panose="00000400000000000000" pitchFamily="2" charset="-78"/>
              </a:rPr>
              <a:t> (</a:t>
            </a:r>
            <a:r>
              <a:rPr lang="en-US" sz="1400" dirty="0">
                <a:cs typeface="B Zar" panose="00000400000000000000" pitchFamily="2" charset="-78"/>
              </a:rPr>
              <a:t>k=GRD/GSD</a:t>
            </a:r>
            <a:r>
              <a:rPr lang="fa-IR" sz="1400" dirty="0">
                <a:cs typeface="B Zar" panose="00000400000000000000" pitchFamily="2" charset="-78"/>
              </a:rPr>
              <a:t>) کاهش یابد تا کاهش حد تفکیک مکانی تصویر جبران شود. </a:t>
            </a:r>
            <a:endParaRPr lang="en-US" sz="1400" dirty="0">
              <a:cs typeface="B Zar" panose="00000400000000000000" pitchFamily="2" charset="-78"/>
            </a:endParaRPr>
          </a:p>
          <a:p>
            <a:pPr marL="342900" indent="-342900" algn="just" rtl="1">
              <a:lnSpc>
                <a:spcPct val="120000"/>
              </a:lnSpc>
              <a:spcAft>
                <a:spcPts val="0"/>
              </a:spcAft>
              <a:buFont typeface="Symbol"/>
              <a:buChar char=""/>
            </a:pPr>
            <a:r>
              <a:rPr lang="fa-IR" sz="1400" dirty="0">
                <a:cs typeface="B Zar" panose="00000400000000000000" pitchFamily="2" charset="-78"/>
              </a:rPr>
              <a:t>ب) محدودیت ناشی از دقت مسطحاتی محصولات مکانی: با توجه به دقت مسطحاتی مورد نیاز پروژه، حد تفکیک مکانی تصویر </a:t>
            </a:r>
            <a:r>
              <a:rPr lang="en-US" sz="1400" dirty="0">
                <a:cs typeface="B Zar" panose="00000400000000000000" pitchFamily="2" charset="-78"/>
              </a:rPr>
              <a:t>GRD </a:t>
            </a:r>
            <a:r>
              <a:rPr lang="fa-IR" sz="1400" dirty="0">
                <a:cs typeface="B Zar" panose="00000400000000000000" pitchFamily="2" charset="-78"/>
              </a:rPr>
              <a:t>می­بایست به نحوی انتخاب شود که 2.5 برابر </a:t>
            </a:r>
            <a:r>
              <a:rPr lang="en-US" sz="1400" dirty="0">
                <a:cs typeface="B Zar" panose="00000400000000000000" pitchFamily="2" charset="-78"/>
              </a:rPr>
              <a:t>GRD</a:t>
            </a:r>
            <a:r>
              <a:rPr lang="fa-IR" sz="1400" dirty="0">
                <a:cs typeface="B Zar" panose="00000400000000000000" pitchFamily="2" charset="-78"/>
              </a:rPr>
              <a:t> از دقت مسطحاتی متوسط نقشه (0.2 میلی‌متر در مقیاس نقشه)، کمتر باشد. </a:t>
            </a:r>
          </a:p>
          <a:p>
            <a:pPr marL="342900" indent="-342900" algn="just" rtl="1">
              <a:lnSpc>
                <a:spcPct val="120000"/>
              </a:lnSpc>
              <a:spcAft>
                <a:spcPts val="0"/>
              </a:spcAft>
              <a:buFont typeface="Symbol"/>
              <a:buChar char=""/>
            </a:pPr>
            <a:r>
              <a:rPr lang="fa-IR" sz="1400" dirty="0">
                <a:cs typeface="B Zar" panose="00000400000000000000" pitchFamily="2" charset="-78"/>
              </a:rPr>
              <a:t>د) محدودیت ناشی از دقت ارتفاعی محصولات مکانی</a:t>
            </a:r>
          </a:p>
          <a:p>
            <a:pPr marL="342900" indent="-342900" algn="just" rtl="1">
              <a:lnSpc>
                <a:spcPct val="120000"/>
              </a:lnSpc>
              <a:spcAft>
                <a:spcPts val="0"/>
              </a:spcAft>
              <a:buFont typeface="Symbol"/>
              <a:buChar char=""/>
            </a:pPr>
            <a:r>
              <a:rPr lang="fa-IR" sz="1400" dirty="0">
                <a:cs typeface="B Zar" panose="00000400000000000000" pitchFamily="2" charset="-78"/>
              </a:rPr>
              <a:t>ج) محدودیت ناشی از ایمنی پرواز یا موارد امنیتی: سازمان هواپیمایی کشوری و نهادهای نظامی و امنیتی در کشور، مقرراتی را برای حداقل یا حداکثر ارتفاع پرواز پهپادها در مناطق مختلف وضع نموده­اند</a:t>
            </a:r>
            <a:r>
              <a:rPr lang="en-US" sz="1400" dirty="0">
                <a:cs typeface="B Zar" panose="00000400000000000000" pitchFamily="2" charset="-78"/>
              </a:rPr>
              <a:t> </a:t>
            </a:r>
          </a:p>
          <a:p>
            <a:pPr algn="just" rtl="1">
              <a:lnSpc>
                <a:spcPct val="120000"/>
              </a:lnSpc>
              <a:spcAft>
                <a:spcPts val="0"/>
              </a:spcAft>
            </a:pPr>
            <a:r>
              <a:rPr lang="en-US" sz="1400" dirty="0">
                <a:cs typeface="B Zar" panose="00000400000000000000" pitchFamily="2" charset="-78"/>
              </a:rPr>
              <a:t> </a:t>
            </a:r>
          </a:p>
          <a:p>
            <a:pPr marL="342900" indent="-342900" algn="just" rtl="1">
              <a:lnSpc>
                <a:spcPct val="120000"/>
              </a:lnSpc>
              <a:spcAft>
                <a:spcPts val="0"/>
              </a:spcAft>
              <a:buFont typeface="Symbol"/>
              <a:buChar char=""/>
            </a:pPr>
            <a:endParaRPr lang="en-US" sz="1400" dirty="0">
              <a:cs typeface="B Zar" panose="00000400000000000000" pitchFamily="2" charset="-78"/>
            </a:endParaRPr>
          </a:p>
        </p:txBody>
      </p:sp>
    </p:spTree>
    <p:extLst>
      <p:ext uri="{BB962C8B-B14F-4D97-AF65-F5344CB8AC3E}">
        <p14:creationId xmlns:p14="http://schemas.microsoft.com/office/powerpoint/2010/main" val="2931066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469364" y="820699"/>
            <a:ext cx="9754550" cy="1421928"/>
          </a:xfrm>
          <a:prstGeom prst="rect">
            <a:avLst/>
          </a:prstGeom>
        </p:spPr>
        <p:txBody>
          <a:bodyPr wrap="square">
            <a:spAutoFit/>
          </a:bodyPr>
          <a:lstStyle/>
          <a:p>
            <a:pPr marL="342900" indent="-342900" algn="just" rtl="1">
              <a:lnSpc>
                <a:spcPct val="120000"/>
              </a:lnSpc>
              <a:spcAft>
                <a:spcPts val="0"/>
              </a:spcAft>
              <a:buFont typeface="Symbol"/>
              <a:buChar char=""/>
            </a:pPr>
            <a:r>
              <a:rPr lang="fa-IR" b="1" dirty="0">
                <a:solidFill>
                  <a:prstClr val="black"/>
                </a:solidFill>
                <a:latin typeface="Times New Roman"/>
                <a:ea typeface="Calibri"/>
                <a:cs typeface="B Nazanin"/>
              </a:rPr>
              <a:t>طراحی پرواز</a:t>
            </a:r>
            <a:endParaRPr lang="en-US" sz="1400" b="1" dirty="0">
              <a:solidFill>
                <a:prstClr val="black"/>
              </a:solidFill>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b="1" dirty="0">
                <a:solidFill>
                  <a:prstClr val="black"/>
                </a:solidFill>
                <a:latin typeface="Times New Roman"/>
                <a:ea typeface="Times New Roman"/>
                <a:cs typeface="B Nazanin"/>
              </a:rPr>
              <a:t>تعیین محدوده پرواز</a:t>
            </a:r>
            <a:endParaRPr lang="en-US"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solidFill>
                  <a:prstClr val="black"/>
                </a:solidFill>
                <a:latin typeface="Times New Roman"/>
                <a:ea typeface="Times New Roman"/>
                <a:cs typeface="B Nazanin"/>
              </a:rPr>
              <a:t>تعیین امتداد نوارهای پرواز</a:t>
            </a:r>
            <a:endParaRPr lang="en-US" sz="1400"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dirty="0">
                <a:solidFill>
                  <a:prstClr val="black"/>
                </a:solidFill>
                <a:latin typeface="Times New Roman"/>
                <a:ea typeface="Times New Roman"/>
                <a:cs typeface="B Nazanin"/>
              </a:rPr>
              <a:t>تعیین پوشش طولی و عرضی تصاویر</a:t>
            </a:r>
            <a:endParaRPr lang="en-US" sz="1400" dirty="0">
              <a:solidFill>
                <a:prstClr val="black"/>
              </a:solidFill>
              <a:latin typeface="Times New Roman"/>
              <a:ea typeface="Times New Roman"/>
              <a:cs typeface="B Nazanin"/>
            </a:endParaRPr>
          </a:p>
        </p:txBody>
      </p:sp>
      <p:sp>
        <p:nvSpPr>
          <p:cNvPr id="6" name="Rectangle 5"/>
          <p:cNvSpPr/>
          <p:nvPr/>
        </p:nvSpPr>
        <p:spPr>
          <a:xfrm>
            <a:off x="3823854" y="2681008"/>
            <a:ext cx="6096000" cy="923330"/>
          </a:xfrm>
          <a:prstGeom prst="rect">
            <a:avLst/>
          </a:prstGeom>
        </p:spPr>
        <p:txBody>
          <a:bodyPr>
            <a:spAutoFit/>
          </a:bodyPr>
          <a:lstStyle/>
          <a:p>
            <a:pPr algn="r" rtl="1"/>
            <a:r>
              <a:rPr lang="fa-IR" dirty="0">
                <a:latin typeface="Times New Roman"/>
                <a:ea typeface="Calibri"/>
                <a:cs typeface="B Nazanin"/>
              </a:rPr>
              <a:t>محدوده پروژه</a:t>
            </a:r>
            <a:r>
              <a:rPr lang="fa-IR" b="1" dirty="0">
                <a:latin typeface="Times New Roman"/>
                <a:ea typeface="Calibri"/>
                <a:cs typeface="B Nazanin"/>
              </a:rPr>
              <a:t> (</a:t>
            </a:r>
            <a:r>
              <a:rPr lang="fa-IR" dirty="0">
                <a:latin typeface="Times New Roman"/>
                <a:ea typeface="Calibri"/>
                <a:cs typeface="B Nazanin"/>
              </a:rPr>
              <a:t>محدوده يا مسير مورد نظر) با استفاده از منابع اطلاعاتی مانند تصاویر گوگل، نقشه‌هاي پوششي 1:25000، نقشه‌هاي کوچک‌مقیاس، تصاوير يا عكس هوايي کوچک‌مقیاس </a:t>
            </a:r>
            <a:endParaRPr lang="en-US" dirty="0"/>
          </a:p>
        </p:txBody>
      </p:sp>
      <p:sp>
        <p:nvSpPr>
          <p:cNvPr id="7" name="Rectangle 6"/>
          <p:cNvSpPr/>
          <p:nvPr/>
        </p:nvSpPr>
        <p:spPr>
          <a:xfrm>
            <a:off x="2235201" y="3807844"/>
            <a:ext cx="7555346" cy="923330"/>
          </a:xfrm>
          <a:prstGeom prst="rect">
            <a:avLst/>
          </a:prstGeom>
        </p:spPr>
        <p:txBody>
          <a:bodyPr wrap="square">
            <a:spAutoFit/>
          </a:bodyPr>
          <a:lstStyle/>
          <a:p>
            <a:pPr algn="r" rtl="1"/>
            <a:r>
              <a:rPr lang="fa-IR" dirty="0">
                <a:latin typeface="Times New Roman"/>
                <a:ea typeface="Calibri"/>
                <a:cs typeface="B Nazanin"/>
              </a:rPr>
              <a:t>محدوده پرواز به میزان حداقل 60 درصد بزرگ‌ترین ضلع محدوده عکس روی زمین (معادل با تعداد پیکسل طولی عکس ضربدر </a:t>
            </a:r>
            <a:r>
              <a:rPr lang="en-US" dirty="0">
                <a:latin typeface="Times New Roman"/>
                <a:ea typeface="Calibri"/>
                <a:cs typeface="B Nazanin"/>
              </a:rPr>
              <a:t>GSD</a:t>
            </a:r>
            <a:r>
              <a:rPr lang="fa-IR" dirty="0">
                <a:latin typeface="Times New Roman"/>
                <a:ea typeface="Calibri"/>
                <a:cs typeface="B Nazanin"/>
              </a:rPr>
              <a:t>) در مرز بیرونی حد پروژه لحاظ ­می­شود. (</a:t>
            </a:r>
            <a:r>
              <a:rPr lang="ar-SA" dirty="0">
                <a:latin typeface="Times New Roman"/>
                <a:ea typeface="Calibri"/>
                <a:cs typeface="B Nazanin"/>
              </a:rPr>
              <a:t>حفظ استحکام شبکه و کیفیت بازسازی سه‌بعدی </a:t>
            </a:r>
            <a:r>
              <a:rPr lang="fa-IR" dirty="0">
                <a:latin typeface="Times New Roman"/>
                <a:ea typeface="Calibri"/>
                <a:cs typeface="B Nazanin"/>
              </a:rPr>
              <a:t>)</a:t>
            </a:r>
            <a:endParaRPr lang="en-US" dirty="0">
              <a:latin typeface="Times New Roman"/>
              <a:ea typeface="Calibri"/>
              <a:cs typeface="B Nazanin"/>
            </a:endParaRPr>
          </a:p>
        </p:txBody>
      </p:sp>
    </p:spTree>
    <p:extLst>
      <p:ext uri="{BB962C8B-B14F-4D97-AF65-F5344CB8AC3E}">
        <p14:creationId xmlns:p14="http://schemas.microsoft.com/office/powerpoint/2010/main" val="231874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469364" y="820699"/>
            <a:ext cx="9754550" cy="3748719"/>
          </a:xfrm>
          <a:prstGeom prst="rect">
            <a:avLst/>
          </a:prstGeom>
        </p:spPr>
        <p:txBody>
          <a:bodyPr wrap="square">
            <a:spAutoFit/>
          </a:bodyPr>
          <a:lstStyle/>
          <a:p>
            <a:pPr marL="342900" indent="-342900" algn="just" rtl="1">
              <a:lnSpc>
                <a:spcPct val="120000"/>
              </a:lnSpc>
              <a:spcAft>
                <a:spcPts val="0"/>
              </a:spcAft>
              <a:buFont typeface="Symbol"/>
              <a:buChar char=""/>
            </a:pPr>
            <a:r>
              <a:rPr lang="fa-IR" b="1" dirty="0">
                <a:solidFill>
                  <a:prstClr val="black"/>
                </a:solidFill>
                <a:latin typeface="Times New Roman"/>
                <a:ea typeface="Calibri"/>
                <a:cs typeface="B Nazanin"/>
              </a:rPr>
              <a:t>طراحی پرواز</a:t>
            </a:r>
            <a:endParaRPr lang="en-US" sz="1400" b="1" dirty="0">
              <a:solidFill>
                <a:prstClr val="black"/>
              </a:solidFill>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dirty="0">
                <a:solidFill>
                  <a:prstClr val="black"/>
                </a:solidFill>
                <a:latin typeface="Times New Roman"/>
                <a:ea typeface="Times New Roman"/>
                <a:cs typeface="B Nazanin"/>
              </a:rPr>
              <a:t>تعیین محدوده پرواز</a:t>
            </a:r>
          </a:p>
          <a:p>
            <a:pPr marL="742950" lvl="1" indent="-285750" algn="just" rtl="1">
              <a:lnSpc>
                <a:spcPct val="120000"/>
              </a:lnSpc>
              <a:spcAft>
                <a:spcPts val="0"/>
              </a:spcAft>
              <a:buSzPts val="1400"/>
              <a:buFont typeface="Times New Roman"/>
              <a:buChar char="-"/>
            </a:pPr>
            <a:endParaRPr lang="fa-IR" sz="1400"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sz="1400"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en-US" sz="1400"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b="1" dirty="0">
                <a:solidFill>
                  <a:prstClr val="black"/>
                </a:solidFill>
                <a:latin typeface="Times New Roman"/>
                <a:ea typeface="Times New Roman"/>
                <a:cs typeface="B Nazanin"/>
              </a:rPr>
              <a:t>تعیین امتداد نوارهای پرواز</a:t>
            </a:r>
          </a:p>
          <a:p>
            <a:pPr marL="742950" lvl="1" indent="-285750" algn="just" rtl="1">
              <a:lnSpc>
                <a:spcPct val="120000"/>
              </a:lnSpc>
              <a:spcAft>
                <a:spcPts val="0"/>
              </a:spcAft>
              <a:buSzPts val="1400"/>
              <a:buFont typeface="Times New Roman"/>
              <a:buChar char="-"/>
            </a:pPr>
            <a:endParaRPr lang="fa-IR"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en-US" sz="1400" b="1"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b="1" dirty="0">
                <a:solidFill>
                  <a:prstClr val="black"/>
                </a:solidFill>
                <a:latin typeface="Times New Roman"/>
                <a:ea typeface="Times New Roman"/>
                <a:cs typeface="B Nazanin"/>
              </a:rPr>
              <a:t>تعیین پوشش طولی و عرضی تصاویر</a:t>
            </a:r>
            <a:endParaRPr lang="en-US" sz="1400" b="1" dirty="0">
              <a:solidFill>
                <a:prstClr val="black"/>
              </a:solidFill>
              <a:latin typeface="Times New Roman"/>
              <a:ea typeface="Times New Roman"/>
              <a:cs typeface="B Nazanin"/>
            </a:endParaRPr>
          </a:p>
        </p:txBody>
      </p:sp>
      <p:sp>
        <p:nvSpPr>
          <p:cNvPr id="8" name="Rectangle 7"/>
          <p:cNvSpPr/>
          <p:nvPr/>
        </p:nvSpPr>
        <p:spPr>
          <a:xfrm>
            <a:off x="469364" y="1926962"/>
            <a:ext cx="6096000" cy="1126462"/>
          </a:xfrm>
          <a:prstGeom prst="rect">
            <a:avLst/>
          </a:prstGeom>
        </p:spPr>
        <p:txBody>
          <a:bodyPr>
            <a:spAutoFit/>
          </a:bodyPr>
          <a:lstStyle/>
          <a:p>
            <a:pPr marL="285750" lvl="0" indent="-285750" algn="just" rtl="1">
              <a:lnSpc>
                <a:spcPct val="120000"/>
              </a:lnSpc>
              <a:spcAft>
                <a:spcPts val="0"/>
              </a:spcAft>
              <a:buFont typeface="Wingdings" panose="05000000000000000000" pitchFamily="2" charset="2"/>
              <a:buChar char="ü"/>
            </a:pPr>
            <a:r>
              <a:rPr lang="fa-IR" sz="1400" b="1" dirty="0">
                <a:latin typeface="Times New Roman"/>
                <a:ea typeface="Calibri"/>
                <a:cs typeface="B Nazanin"/>
              </a:rPr>
              <a:t>جهت وزش باد</a:t>
            </a:r>
            <a:r>
              <a:rPr lang="fa-IR" sz="1400" dirty="0">
                <a:latin typeface="Times New Roman"/>
                <a:ea typeface="Calibri"/>
                <a:cs typeface="B Nazanin"/>
              </a:rPr>
              <a:t> </a:t>
            </a:r>
            <a:endParaRPr lang="en-US" sz="1100" dirty="0">
              <a:latin typeface="Times New Roman"/>
              <a:ea typeface="Calibri"/>
              <a:cs typeface="B Nazanin"/>
            </a:endParaRPr>
          </a:p>
          <a:p>
            <a:pPr marL="285750" lvl="0" indent="-285750" algn="just" rtl="1">
              <a:lnSpc>
                <a:spcPct val="120000"/>
              </a:lnSpc>
              <a:spcAft>
                <a:spcPts val="0"/>
              </a:spcAft>
              <a:buFont typeface="Wingdings" panose="05000000000000000000" pitchFamily="2" charset="2"/>
              <a:buChar char="ü"/>
            </a:pPr>
            <a:r>
              <a:rPr lang="fa-IR" sz="1400" b="1" dirty="0">
                <a:latin typeface="Times New Roman"/>
                <a:ea typeface="Calibri"/>
                <a:cs typeface="B Nazanin"/>
              </a:rPr>
              <a:t>جهت شیب و توپوگرافی زمین</a:t>
            </a:r>
            <a:endParaRPr lang="en-US" sz="11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fa-IR" sz="1400" b="1" dirty="0">
                <a:latin typeface="Times New Roman"/>
                <a:ea typeface="Calibri"/>
                <a:cs typeface="B Nazanin"/>
              </a:rPr>
              <a:t>شکل حد کار</a:t>
            </a:r>
            <a:endParaRPr lang="en-US" sz="11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fa-IR" sz="1400" b="1" dirty="0">
                <a:solidFill>
                  <a:srgbClr val="000000"/>
                </a:solidFill>
                <a:latin typeface="Times New Roman"/>
                <a:ea typeface="Calibri"/>
                <a:cs typeface="B Nazanin"/>
              </a:rPr>
              <a:t>جهت سایه­ها</a:t>
            </a:r>
            <a:endParaRPr lang="en-US" sz="1100" dirty="0">
              <a:effectLst/>
              <a:latin typeface="Times New Roman"/>
              <a:ea typeface="Calibri"/>
              <a:cs typeface="B Nazanin"/>
            </a:endParaRPr>
          </a:p>
        </p:txBody>
      </p:sp>
      <p:sp>
        <p:nvSpPr>
          <p:cNvPr id="10" name="Rectangle 9"/>
          <p:cNvSpPr/>
          <p:nvPr/>
        </p:nvSpPr>
        <p:spPr>
          <a:xfrm>
            <a:off x="323272" y="3824390"/>
            <a:ext cx="6096000" cy="1421928"/>
          </a:xfrm>
          <a:prstGeom prst="rect">
            <a:avLst/>
          </a:prstGeom>
        </p:spPr>
        <p:txBody>
          <a:bodyPr>
            <a:spAutoFit/>
          </a:bodyPr>
          <a:lstStyle/>
          <a:p>
            <a:pPr marL="285750" indent="-285750" algn="just" rtl="1">
              <a:lnSpc>
                <a:spcPct val="120000"/>
              </a:lnSpc>
              <a:spcAft>
                <a:spcPts val="0"/>
              </a:spcAft>
              <a:buFont typeface="Wingdings" panose="05000000000000000000" pitchFamily="2" charset="2"/>
              <a:buChar char="ü"/>
            </a:pPr>
            <a:r>
              <a:rPr lang="fa-IR" sz="1200" b="1" dirty="0">
                <a:latin typeface="Times New Roman"/>
                <a:ea typeface="Calibri"/>
                <a:cs typeface="B Nazanin"/>
              </a:rPr>
              <a:t>پوشش طولی و عرضی تصاویر در حالت ایده آل 80%-80% است. </a:t>
            </a:r>
          </a:p>
          <a:p>
            <a:pPr marL="285750" indent="-285750" algn="just" rtl="1">
              <a:lnSpc>
                <a:spcPct val="120000"/>
              </a:lnSpc>
              <a:spcAft>
                <a:spcPts val="0"/>
              </a:spcAft>
              <a:buFont typeface="Wingdings" panose="05000000000000000000" pitchFamily="2" charset="2"/>
              <a:buChar char="ü"/>
            </a:pPr>
            <a:r>
              <a:rPr lang="fa-IR" sz="1200" b="1" dirty="0">
                <a:latin typeface="Times New Roman"/>
                <a:ea typeface="Calibri"/>
                <a:cs typeface="B Nazanin"/>
              </a:rPr>
              <a:t>تغییرات پوشش طولی و عرضی تصاویر نسبت به پوشش‌های طراحي شده در حد 5% مجاز می­باشد.</a:t>
            </a:r>
            <a:endParaRPr lang="en-US" sz="1200" b="1" dirty="0">
              <a:latin typeface="Times New Roman"/>
              <a:ea typeface="Calibri"/>
              <a:cs typeface="B Nazanin"/>
            </a:endParaRPr>
          </a:p>
          <a:p>
            <a:pPr marL="285750" indent="-285750" algn="just" rtl="1">
              <a:lnSpc>
                <a:spcPct val="120000"/>
              </a:lnSpc>
              <a:spcAft>
                <a:spcPts val="0"/>
              </a:spcAft>
              <a:buFont typeface="Wingdings" panose="05000000000000000000" pitchFamily="2" charset="2"/>
              <a:buChar char="ü"/>
            </a:pPr>
            <a:r>
              <a:rPr lang="fa-IR" sz="1200" b="1" dirty="0">
                <a:latin typeface="Times New Roman"/>
                <a:ea typeface="Calibri"/>
                <a:cs typeface="B Nazanin"/>
              </a:rPr>
              <a:t>هرچه پوشش تصاویر بیشتر شود تعداد تصاویر همپوشان برای بازسازی سه‌بعدی یک نقطه بیشتر شده و دقت، قابلیت اطمینان و همگونی دقت مختصات سه‌بعدی نقاط بخصوص ازلحاظ ارتفاعی در تولید مدل رقومی سطح بیشتر می­شود.</a:t>
            </a:r>
            <a:endParaRPr lang="en-US" sz="1200" b="1" dirty="0">
              <a:latin typeface="Times New Roman"/>
              <a:ea typeface="Calibri"/>
              <a:cs typeface="B Nazanin"/>
            </a:endParaRPr>
          </a:p>
          <a:p>
            <a:pPr algn="just" rtl="1">
              <a:lnSpc>
                <a:spcPct val="120000"/>
              </a:lnSpc>
              <a:spcAft>
                <a:spcPts val="0"/>
              </a:spcAft>
            </a:pPr>
            <a:endParaRPr lang="en-US" sz="1200" b="1" dirty="0">
              <a:latin typeface="Times New Roman"/>
              <a:ea typeface="Calibri"/>
              <a:cs typeface="B Nazanin"/>
            </a:endParaRPr>
          </a:p>
        </p:txBody>
      </p:sp>
    </p:spTree>
    <p:extLst>
      <p:ext uri="{BB962C8B-B14F-4D97-AF65-F5344CB8AC3E}">
        <p14:creationId xmlns:p14="http://schemas.microsoft.com/office/powerpoint/2010/main" val="3049728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عملیات طراحی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Rectangle 11"/>
          <p:cNvSpPr/>
          <p:nvPr/>
        </p:nvSpPr>
        <p:spPr>
          <a:xfrm>
            <a:off x="671987" y="764733"/>
            <a:ext cx="9754550" cy="4672048"/>
          </a:xfrm>
          <a:prstGeom prst="rect">
            <a:avLst/>
          </a:prstGeom>
        </p:spPr>
        <p:txBody>
          <a:bodyPr wrap="square">
            <a:spAutoFit/>
          </a:bodyPr>
          <a:lstStyle/>
          <a:p>
            <a:pPr marL="342900" indent="-342900" algn="just" rtl="1">
              <a:lnSpc>
                <a:spcPct val="120000"/>
              </a:lnSpc>
              <a:spcAft>
                <a:spcPts val="0"/>
              </a:spcAft>
              <a:buFont typeface="Symbol"/>
              <a:buChar char=""/>
            </a:pPr>
            <a:r>
              <a:rPr lang="fa-IR" b="1" dirty="0">
                <a:solidFill>
                  <a:prstClr val="black"/>
                </a:solidFill>
                <a:latin typeface="Times New Roman"/>
                <a:ea typeface="Calibri"/>
                <a:cs typeface="B Nazanin"/>
              </a:rPr>
              <a:t>طراحی پرواز</a:t>
            </a:r>
            <a:endParaRPr lang="en-US" sz="1400" b="1" dirty="0">
              <a:solidFill>
                <a:prstClr val="black"/>
              </a:solidFill>
              <a:latin typeface="Times New Roman"/>
              <a:ea typeface="Calibri"/>
              <a:cs typeface="B Nazanin"/>
            </a:endParaRPr>
          </a:p>
          <a:p>
            <a:pPr marL="742950" lvl="1" indent="-285750" algn="just" rtl="1">
              <a:lnSpc>
                <a:spcPct val="120000"/>
              </a:lnSpc>
              <a:spcAft>
                <a:spcPts val="0"/>
              </a:spcAft>
              <a:buSzPts val="1400"/>
              <a:buFont typeface="Times New Roman"/>
              <a:buChar char="-"/>
            </a:pPr>
            <a:r>
              <a:rPr lang="fa-IR" altLang="en-US" dirty="0">
                <a:solidFill>
                  <a:prstClr val="black"/>
                </a:solidFill>
                <a:latin typeface="Times New Roman"/>
                <a:ea typeface="Times New Roman"/>
                <a:cs typeface="B Nazanin"/>
              </a:rPr>
              <a:t>طراحي نوارهاي متقاطع (كراس)</a:t>
            </a: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en-US"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altLang="en-US" dirty="0">
                <a:solidFill>
                  <a:prstClr val="black"/>
                </a:solidFill>
                <a:latin typeface="Times New Roman"/>
                <a:ea typeface="Times New Roman"/>
                <a:cs typeface="B Nazanin"/>
              </a:rPr>
              <a:t>طراحی شکل و ابعاد تارگت زمینی</a:t>
            </a:r>
            <a:endParaRPr lang="en-US"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endParaRPr lang="fa-IR" altLang="en-US" dirty="0">
              <a:solidFill>
                <a:prstClr val="black"/>
              </a:solidFill>
              <a:latin typeface="Times New Roman"/>
              <a:ea typeface="Times New Roman"/>
              <a:cs typeface="B Nazanin"/>
            </a:endParaRPr>
          </a:p>
          <a:p>
            <a:pPr marL="742950" lvl="1" indent="-285750" algn="just" rtl="1">
              <a:lnSpc>
                <a:spcPct val="120000"/>
              </a:lnSpc>
              <a:spcAft>
                <a:spcPts val="0"/>
              </a:spcAft>
              <a:buSzPts val="1400"/>
              <a:buFont typeface="Times New Roman"/>
              <a:buChar char="-"/>
            </a:pPr>
            <a:r>
              <a:rPr lang="fa-IR" altLang="en-US" dirty="0">
                <a:solidFill>
                  <a:prstClr val="black"/>
                </a:solidFill>
                <a:latin typeface="Times New Roman"/>
                <a:ea typeface="Times New Roman"/>
                <a:cs typeface="B Nazanin"/>
              </a:rPr>
              <a:t>طراحی نقاط کنترل و چک زمینی</a:t>
            </a:r>
          </a:p>
          <a:p>
            <a:pPr marL="742950" lvl="1" indent="-285750" algn="just" rtl="1">
              <a:lnSpc>
                <a:spcPct val="120000"/>
              </a:lnSpc>
              <a:spcAft>
                <a:spcPts val="0"/>
              </a:spcAft>
              <a:buSzPts val="1400"/>
              <a:buFont typeface="Times New Roman"/>
              <a:buChar char="-"/>
            </a:pPr>
            <a:endParaRPr lang="en-US" sz="1400" dirty="0">
              <a:solidFill>
                <a:prstClr val="black"/>
              </a:solidFill>
              <a:latin typeface="Times New Roman"/>
              <a:ea typeface="Times New Roman"/>
              <a:cs typeface="B Nazanin"/>
            </a:endParaRPr>
          </a:p>
        </p:txBody>
      </p:sp>
      <p:sp>
        <p:nvSpPr>
          <p:cNvPr id="7" name="Rectangle 6"/>
          <p:cNvSpPr/>
          <p:nvPr/>
        </p:nvSpPr>
        <p:spPr>
          <a:xfrm>
            <a:off x="1089891" y="653603"/>
            <a:ext cx="6096000" cy="1089529"/>
          </a:xfrm>
          <a:prstGeom prst="rect">
            <a:avLst/>
          </a:prstGeom>
        </p:spPr>
        <p:txBody>
          <a:bodyPr>
            <a:spAutoFit/>
          </a:bodyPr>
          <a:lstStyle/>
          <a:p>
            <a:pPr lvl="0" algn="r" rtl="1">
              <a:lnSpc>
                <a:spcPct val="120000"/>
              </a:lnSpc>
              <a:spcAft>
                <a:spcPts val="0"/>
              </a:spcAft>
            </a:pPr>
            <a:r>
              <a:rPr lang="fa-IR" dirty="0">
                <a:latin typeface="Times New Roman"/>
                <a:ea typeface="Calibri"/>
                <a:cs typeface="B Nazanin"/>
              </a:rPr>
              <a:t>در مناطق كوهستاني شديد يا شهري شلوغ با ساختمان‌های بلند به‌منظور افزایش قابليت ديد و استحكام شبكه و ارتقاء كيفيت خروجي می‌بایست طراحی نوارهای متقاطع (کراس) انجام شود.</a:t>
            </a:r>
            <a:endParaRPr lang="en-US" sz="1400" dirty="0">
              <a:effectLst/>
              <a:latin typeface="Times New Roman"/>
              <a:ea typeface="Calibri"/>
              <a:cs typeface="B Nazanin"/>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914" y="1917348"/>
            <a:ext cx="5396304" cy="229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68218" y="4273385"/>
            <a:ext cx="6096000" cy="2326791"/>
          </a:xfrm>
          <a:prstGeom prst="rect">
            <a:avLst/>
          </a:prstGeom>
        </p:spPr>
        <p:txBody>
          <a:bodyPr>
            <a:spAutoFit/>
          </a:bodyPr>
          <a:lstStyle/>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فواصل و تراکم نقاط کنترل باید در حدی باشند که خطای مثلث‌بندی هوایی روی نقاط کنترل و چک از نصف خطای نقشه (مطابق پیوست 5) کمتر باشند.</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نقاط کنترل حتی برای مقاصد تولید محصولات مکانی مسطحاتی، به‌صورت سه‌بعدی یا زوج مسطحاتی-ارتفاعی برداشت شوند.</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به‌طورکلی نقاط کنترل در دور تا دور بلوک در محل شکستگی‌ها به‌گونه‌ای جانمایی شوند که کل حد کار را پوشش دهند. </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نقاط کنترل در میانه بلوک با تراکم مناسب طراحی شوند.</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نقاط کنترل در ناحیه مشترک مرزی بین زیر بلوک‌ها مشابه با تراکم دورتادور بلوک طراحی و اندازه­گیری شوند.</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در پروژه­های کوریدوری كه دقت ارتفاعي نقشه اهميت دارد توصیه می­شود نقاط ارتفاعی در راستای مسیر، به نحوی طراحی شوند که در هر تصویر یک نقطه کنترل قرار گیرد.</a:t>
            </a:r>
            <a:endParaRPr lang="en-US" sz="11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100" dirty="0">
                <a:latin typeface="Times New Roman"/>
                <a:ea typeface="Calibri"/>
                <a:cs typeface="B Nazanin"/>
              </a:rPr>
              <a:t>در صورت به‌کارگیری مشاهدات </a:t>
            </a:r>
            <a:r>
              <a:rPr lang="en-US" sz="1100" dirty="0">
                <a:latin typeface="Times New Roman"/>
                <a:ea typeface="Calibri"/>
                <a:cs typeface="B Nazanin"/>
              </a:rPr>
              <a:t>PPK/ RTK</a:t>
            </a:r>
            <a:r>
              <a:rPr lang="fa-IR" sz="1100" dirty="0">
                <a:latin typeface="Times New Roman"/>
                <a:ea typeface="Calibri"/>
                <a:cs typeface="B Nazanin"/>
              </a:rPr>
              <a:t>هوایی می‌توان تراکم نقاط کنترل را به میزان قابل توجهی کاهش داد </a:t>
            </a:r>
            <a:r>
              <a:rPr lang="ar-SA" sz="1100" dirty="0">
                <a:latin typeface="Times New Roman"/>
                <a:ea typeface="Calibri"/>
                <a:cs typeface="B Nazanin"/>
              </a:rPr>
              <a:t>اما </a:t>
            </a:r>
            <a:r>
              <a:rPr lang="fa-IR" sz="1100" dirty="0">
                <a:latin typeface="Times New Roman"/>
                <a:ea typeface="Calibri"/>
                <a:cs typeface="B Nazanin"/>
              </a:rPr>
              <a:t>به‌واسطه ملاحظات معرفی ارتفاع ژئوئید، قابلیت اطمینان بیشتر به نقشه بخصوص در تهیه محصولات مکانی ارتفاعی و نقشه­برداری کوریدور (به‌واسطه استحکام پایین شبکه تصاویر) </a:t>
            </a:r>
            <a:r>
              <a:rPr lang="ar-SA" sz="1100" dirty="0">
                <a:latin typeface="Times New Roman"/>
                <a:ea typeface="Calibri"/>
                <a:cs typeface="B Nazanin"/>
              </a:rPr>
              <a:t>به‌کارگیری</a:t>
            </a:r>
            <a:r>
              <a:rPr lang="fa-IR" sz="1100" dirty="0">
                <a:latin typeface="Times New Roman"/>
                <a:ea typeface="Calibri"/>
                <a:cs typeface="B Nazanin"/>
              </a:rPr>
              <a:t> تعداد مناسب نقاط کنترل زمینی </a:t>
            </a:r>
            <a:r>
              <a:rPr lang="ar-SA" sz="1100" dirty="0">
                <a:latin typeface="Times New Roman"/>
                <a:ea typeface="Calibri"/>
                <a:cs typeface="B Nazanin"/>
              </a:rPr>
              <a:t>ضروری است.</a:t>
            </a:r>
            <a:endParaRPr lang="en-US" sz="1100" dirty="0">
              <a:latin typeface="Times New Roman"/>
              <a:ea typeface="Calibri"/>
              <a:cs typeface="B Nazanin"/>
            </a:endParaRPr>
          </a:p>
        </p:txBody>
      </p:sp>
    </p:spTree>
    <p:extLst>
      <p:ext uri="{BB962C8B-B14F-4D97-AF65-F5344CB8AC3E}">
        <p14:creationId xmlns:p14="http://schemas.microsoft.com/office/powerpoint/2010/main" val="2889114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0" name="Group 42"/>
          <p:cNvGrpSpPr>
            <a:grpSpLocks/>
          </p:cNvGrpSpPr>
          <p:nvPr/>
        </p:nvGrpSpPr>
        <p:grpSpPr bwMode="auto">
          <a:xfrm>
            <a:off x="10552113" y="125413"/>
            <a:ext cx="1320800" cy="1339850"/>
            <a:chOff x="10552042" y="125908"/>
            <a:chExt cx="1321344" cy="1339304"/>
          </a:xfrm>
        </p:grpSpPr>
        <p:sp>
          <p:nvSpPr>
            <p:cNvPr id="44"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123"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4873" y="1324671"/>
            <a:ext cx="9430327" cy="4212692"/>
          </a:xfrm>
          <a:prstGeom prst="rect">
            <a:avLst/>
          </a:prstGeom>
        </p:spPr>
        <p:txBody>
          <a:bodyPr wrap="square">
            <a:spAutoFit/>
          </a:bodyPr>
          <a:lstStyle/>
          <a:p>
            <a:pPr marL="342900" lvl="0" indent="-342900" algn="just" rtl="1">
              <a:lnSpc>
                <a:spcPct val="150000"/>
              </a:lnSpc>
              <a:spcAft>
                <a:spcPts val="0"/>
              </a:spcAft>
              <a:buFont typeface="Symbol"/>
              <a:buChar char=""/>
            </a:pPr>
            <a:r>
              <a:rPr lang="ar-SA" dirty="0">
                <a:latin typeface="Times New Roman"/>
                <a:ea typeface="Calibri"/>
                <a:cs typeface="B Nazanin"/>
              </a:rPr>
              <a:t>استحکام در انجام تصویربرداری با وضعیت پایدار و اخذ تصاویر با حداقل زوایای انحراف از قائم</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نوع دوربین، نوع شاتر (گلوبال یا رولینگ)، تنظیمات خودکار هوشمند</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توانایی حمل دوربین و سنجنده موردنظر و دارا بودن سقف پرواز مناسب برای تصویربرداری از منطقه</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مداومت پروازی متناسب با ابعاد و وضعیت منطقه</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سقف پروازی کافی بخصوص در مناطق کوهستانی</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مجهز بودن به گیرنده تعیین جهت و تعیین موقعیت مراکز تصویر با دقت موردنظر</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امکان کنترل و هدایت پرنده به‌نحوی‌که تصویربرداری به‌صورت کامل و بدون گپ از منطقه </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متناسب بودن حداکثر سرعت باد قابل‌تحمل پرنده با شرایط وزش باد در منطقه</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مجهز بودن به سنجنده تعیین سرعت و جهت باد با دقت کافی</a:t>
            </a:r>
            <a:endParaRPr lang="en-US" sz="1400" dirty="0">
              <a:latin typeface="Times New Roman"/>
              <a:ea typeface="Calibri"/>
              <a:cs typeface="B Nazanin"/>
            </a:endParaRPr>
          </a:p>
          <a:p>
            <a:pPr marL="342900" lvl="0" indent="-342900" algn="just" rtl="1">
              <a:lnSpc>
                <a:spcPct val="150000"/>
              </a:lnSpc>
              <a:spcAft>
                <a:spcPts val="0"/>
              </a:spcAft>
              <a:buFont typeface="Symbol"/>
              <a:buChar char=""/>
            </a:pPr>
            <a:r>
              <a:rPr lang="ar-SA" dirty="0">
                <a:latin typeface="Times New Roman"/>
                <a:ea typeface="Calibri"/>
                <a:cs typeface="B Nazanin"/>
              </a:rPr>
              <a:t>مجهز بودن به امکانات هدایت و کنترل پرنده مانند</a:t>
            </a:r>
            <a:r>
              <a:rPr lang="en-US" sz="1400" dirty="0">
                <a:latin typeface="Times New Roman"/>
                <a:ea typeface="Calibri"/>
                <a:cs typeface="B Nazanin"/>
              </a:rPr>
              <a:t>FVP</a:t>
            </a:r>
            <a:r>
              <a:rPr lang="fa-IR" sz="1400" dirty="0">
                <a:latin typeface="Times New Roman"/>
                <a:ea typeface="Calibri"/>
                <a:cs typeface="B Nazanin"/>
              </a:rPr>
              <a:t> </a:t>
            </a:r>
            <a:r>
              <a:rPr lang="fa-IR" dirty="0">
                <a:latin typeface="Times New Roman"/>
                <a:ea typeface="Calibri"/>
                <a:cs typeface="B Nazanin"/>
              </a:rPr>
              <a:t>، </a:t>
            </a:r>
            <a:r>
              <a:rPr lang="en-US" sz="1400" dirty="0">
                <a:latin typeface="Times New Roman"/>
                <a:ea typeface="Calibri"/>
                <a:cs typeface="B Nazanin"/>
              </a:rPr>
              <a:t>RTH</a:t>
            </a:r>
            <a:r>
              <a:rPr lang="fa-IR" dirty="0">
                <a:latin typeface="Times New Roman"/>
                <a:ea typeface="Calibri"/>
                <a:cs typeface="B Nazanin"/>
              </a:rPr>
              <a:t> و ...</a:t>
            </a:r>
            <a:endParaRPr lang="en-US" sz="1400" dirty="0">
              <a:latin typeface="Times New Roman"/>
              <a:ea typeface="Calibri"/>
              <a:cs typeface="B Nazanin"/>
            </a:endParaRPr>
          </a:p>
        </p:txBody>
      </p:sp>
      <p:sp>
        <p:nvSpPr>
          <p:cNvPr id="9" name="Rectangle 8"/>
          <p:cNvSpPr/>
          <p:nvPr/>
        </p:nvSpPr>
        <p:spPr>
          <a:xfrm>
            <a:off x="6156036" y="299046"/>
            <a:ext cx="3878764" cy="523220"/>
          </a:xfrm>
          <a:prstGeom prst="rect">
            <a:avLst/>
          </a:prstGeom>
          <a:noFill/>
        </p:spPr>
        <p:txBody>
          <a:bodyPr wrap="square">
            <a:spAutoFit/>
          </a:bodyPr>
          <a:lstStyle/>
          <a:p>
            <a:pPr algn="ctr" rtl="1"/>
            <a:r>
              <a:rPr lang="fa-IR" sz="28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انتخاب نوع پهپاد</a:t>
            </a:r>
            <a:endParaRPr lang="en-US" sz="28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endParaRPr>
          </a:p>
        </p:txBody>
      </p:sp>
    </p:spTree>
    <p:extLst>
      <p:ext uri="{BB962C8B-B14F-4D97-AF65-F5344CB8AC3E}">
        <p14:creationId xmlns:p14="http://schemas.microsoft.com/office/powerpoint/2010/main" val="3318348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3076" name="组合 9"/>
          <p:cNvGrpSpPr>
            <a:grpSpLocks/>
          </p:cNvGrpSpPr>
          <p:nvPr/>
        </p:nvGrpSpPr>
        <p:grpSpPr bwMode="auto">
          <a:xfrm>
            <a:off x="4283075" y="2127250"/>
            <a:ext cx="4194175" cy="989013"/>
            <a:chOff x="4876801" y="2157501"/>
            <a:chExt cx="4194513" cy="988207"/>
          </a:xfrm>
        </p:grpSpPr>
        <p:grpSp>
          <p:nvGrpSpPr>
            <p:cNvPr id="3081" name="组合 6"/>
            <p:cNvGrpSpPr>
              <a:grpSpLocks/>
            </p:cNvGrpSpPr>
            <p:nvPr/>
          </p:nvGrpSpPr>
          <p:grpSpPr bwMode="auto">
            <a:xfrm>
              <a:off x="8083109" y="2157501"/>
              <a:ext cx="988205" cy="988205"/>
              <a:chOff x="5011509" y="2228555"/>
              <a:chExt cx="559904" cy="559904"/>
            </a:xfrm>
          </p:grpSpPr>
          <p:sp>
            <p:nvSpPr>
              <p:cNvPr id="8" name="椭圆 7"/>
              <p:cNvSpPr/>
              <p:nvPr/>
            </p:nvSpPr>
            <p:spPr bwMode="auto">
              <a:xfrm>
                <a:off x="5011906" y="2228555"/>
                <a:ext cx="559507" cy="559905"/>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085" name="文本框 8"/>
              <p:cNvSpPr txBox="1">
                <a:spLocks noChangeArrowheads="1"/>
              </p:cNvSpPr>
              <p:nvPr/>
            </p:nvSpPr>
            <p:spPr bwMode="auto">
              <a:xfrm>
                <a:off x="5165498" y="2307968"/>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dirty="0">
                    <a:solidFill>
                      <a:schemeClr val="bg1"/>
                    </a:solidFill>
                    <a:latin typeface="Microsoft YaHei" pitchFamily="34" charset="-122"/>
                    <a:ea typeface="Microsoft YaHei" pitchFamily="34" charset="-122"/>
                    <a:cs typeface="B Zar" pitchFamily="2" charset="-78"/>
                    <a:sym typeface="Microsoft YaHei" pitchFamily="34" charset="-122"/>
                  </a:rPr>
                  <a:t>2</a:t>
                </a:r>
                <a:endParaRPr lang="zh-CN" altLang="en-US" sz="4000" dirty="0">
                  <a:solidFill>
                    <a:schemeClr val="bg1"/>
                  </a:solidFill>
                  <a:latin typeface="Microsoft YaHei" pitchFamily="34" charset="-122"/>
                  <a:ea typeface="Microsoft YaHei" pitchFamily="34" charset="-122"/>
                  <a:cs typeface="B Zar" pitchFamily="2" charset="-78"/>
                  <a:sym typeface="Microsoft YaHei" pitchFamily="34" charset="-122"/>
                </a:endParaRPr>
              </a:p>
            </p:txBody>
          </p:sp>
        </p:grpSp>
        <p:sp>
          <p:nvSpPr>
            <p:cNvPr id="3082" name="矩形 2"/>
            <p:cNvSpPr>
              <a:spLocks noChangeArrowheads="1"/>
            </p:cNvSpPr>
            <p:nvPr/>
          </p:nvSpPr>
          <p:spPr bwMode="auto">
            <a:xfrm>
              <a:off x="4876801" y="2157503"/>
              <a:ext cx="3181350"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6" name="文本框 5"/>
            <p:cNvSpPr txBox="1"/>
            <p:nvPr/>
          </p:nvSpPr>
          <p:spPr>
            <a:xfrm>
              <a:off x="5014925" y="2297087"/>
              <a:ext cx="2905359" cy="399784"/>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عملیات میدانی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3077" name="Group 10"/>
          <p:cNvGrpSpPr>
            <a:grpSpLocks/>
          </p:cNvGrpSpPr>
          <p:nvPr/>
        </p:nvGrpSpPr>
        <p:grpSpPr bwMode="auto">
          <a:xfrm>
            <a:off x="9739313" y="1273175"/>
            <a:ext cx="1320800" cy="1338263"/>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3080"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39"/>
          <p:cNvGrpSpPr>
            <a:grpSpLocks noChangeAspect="1"/>
          </p:cNvGrpSpPr>
          <p:nvPr/>
        </p:nvGrpSpPr>
        <p:grpSpPr bwMode="auto">
          <a:xfrm>
            <a:off x="4421188" y="2611438"/>
            <a:ext cx="498713" cy="454070"/>
            <a:chOff x="13" y="17"/>
            <a:chExt cx="1240" cy="1129"/>
          </a:xfrm>
          <a:solidFill>
            <a:schemeClr val="bg1"/>
          </a:solidFill>
        </p:grpSpPr>
        <p:sp>
          <p:nvSpPr>
            <p:cNvPr id="16" name="Freeform 40"/>
            <p:cNvSpPr>
              <a:spLocks/>
            </p:cNvSpPr>
            <p:nvPr/>
          </p:nvSpPr>
          <p:spPr bwMode="auto">
            <a:xfrm>
              <a:off x="13" y="749"/>
              <a:ext cx="765" cy="397"/>
            </a:xfrm>
            <a:custGeom>
              <a:avLst/>
              <a:gdLst>
                <a:gd name="T0" fmla="*/ 0 w 321"/>
                <a:gd name="T1" fmla="*/ 118 h 166"/>
                <a:gd name="T2" fmla="*/ 109 w 321"/>
                <a:gd name="T3" fmla="*/ 18 h 166"/>
                <a:gd name="T4" fmla="*/ 180 w 321"/>
                <a:gd name="T5" fmla="*/ 20 h 166"/>
                <a:gd name="T6" fmla="*/ 321 w 321"/>
                <a:gd name="T7" fmla="*/ 166 h 166"/>
              </a:gdLst>
              <a:ahLst/>
              <a:cxnLst>
                <a:cxn ang="0">
                  <a:pos x="T0" y="T1"/>
                </a:cxn>
                <a:cxn ang="0">
                  <a:pos x="T2" y="T3"/>
                </a:cxn>
                <a:cxn ang="0">
                  <a:pos x="T4" y="T5"/>
                </a:cxn>
                <a:cxn ang="0">
                  <a:pos x="T6" y="T7"/>
                </a:cxn>
              </a:cxnLst>
              <a:rect l="0" t="0" r="r" b="b"/>
              <a:pathLst>
                <a:path w="321" h="166">
                  <a:moveTo>
                    <a:pt x="0" y="118"/>
                  </a:moveTo>
                  <a:cubicBezTo>
                    <a:pt x="109" y="18"/>
                    <a:pt x="109" y="18"/>
                    <a:pt x="109" y="18"/>
                  </a:cubicBezTo>
                  <a:cubicBezTo>
                    <a:pt x="129" y="0"/>
                    <a:pt x="160" y="1"/>
                    <a:pt x="180" y="20"/>
                  </a:cubicBezTo>
                  <a:cubicBezTo>
                    <a:pt x="321" y="166"/>
                    <a:pt x="321" y="166"/>
                    <a:pt x="321" y="166"/>
                  </a:cubicBezTo>
                </a:path>
              </a:pathLst>
            </a:cu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17" name="Freeform 41"/>
            <p:cNvSpPr>
              <a:spLocks/>
            </p:cNvSpPr>
            <p:nvPr/>
          </p:nvSpPr>
          <p:spPr bwMode="auto">
            <a:xfrm>
              <a:off x="924" y="563"/>
              <a:ext cx="329" cy="346"/>
            </a:xfrm>
            <a:custGeom>
              <a:avLst/>
              <a:gdLst>
                <a:gd name="T0" fmla="*/ 0 w 138"/>
                <a:gd name="T1" fmla="*/ 0 h 145"/>
                <a:gd name="T2" fmla="*/ 11 w 138"/>
                <a:gd name="T3" fmla="*/ 9 h 145"/>
                <a:gd name="T4" fmla="*/ 138 w 138"/>
                <a:gd name="T5" fmla="*/ 145 h 145"/>
              </a:gdLst>
              <a:ahLst/>
              <a:cxnLst>
                <a:cxn ang="0">
                  <a:pos x="T0" y="T1"/>
                </a:cxn>
                <a:cxn ang="0">
                  <a:pos x="T2" y="T3"/>
                </a:cxn>
                <a:cxn ang="0">
                  <a:pos x="T4" y="T5"/>
                </a:cxn>
              </a:cxnLst>
              <a:rect l="0" t="0" r="r" b="b"/>
              <a:pathLst>
                <a:path w="138" h="145">
                  <a:moveTo>
                    <a:pt x="0" y="0"/>
                  </a:moveTo>
                  <a:cubicBezTo>
                    <a:pt x="4" y="3"/>
                    <a:pt x="8" y="6"/>
                    <a:pt x="11" y="9"/>
                  </a:cubicBezTo>
                  <a:cubicBezTo>
                    <a:pt x="138" y="145"/>
                    <a:pt x="138" y="145"/>
                    <a:pt x="138" y="145"/>
                  </a:cubicBezTo>
                </a:path>
              </a:pathLst>
            </a:cu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18" name="Freeform 42"/>
            <p:cNvSpPr>
              <a:spLocks/>
            </p:cNvSpPr>
            <p:nvPr/>
          </p:nvSpPr>
          <p:spPr bwMode="auto">
            <a:xfrm>
              <a:off x="494" y="559"/>
              <a:ext cx="313" cy="293"/>
            </a:xfrm>
            <a:custGeom>
              <a:avLst/>
              <a:gdLst>
                <a:gd name="T0" fmla="*/ 0 w 131"/>
                <a:gd name="T1" fmla="*/ 123 h 123"/>
                <a:gd name="T2" fmla="*/ 119 w 131"/>
                <a:gd name="T3" fmla="*/ 9 h 123"/>
                <a:gd name="T4" fmla="*/ 131 w 131"/>
                <a:gd name="T5" fmla="*/ 0 h 123"/>
              </a:gdLst>
              <a:ahLst/>
              <a:cxnLst>
                <a:cxn ang="0">
                  <a:pos x="T0" y="T1"/>
                </a:cxn>
                <a:cxn ang="0">
                  <a:pos x="T2" y="T3"/>
                </a:cxn>
                <a:cxn ang="0">
                  <a:pos x="T4" y="T5"/>
                </a:cxn>
              </a:cxnLst>
              <a:rect l="0" t="0" r="r" b="b"/>
              <a:pathLst>
                <a:path w="131" h="123">
                  <a:moveTo>
                    <a:pt x="0" y="123"/>
                  </a:moveTo>
                  <a:cubicBezTo>
                    <a:pt x="119" y="9"/>
                    <a:pt x="119" y="9"/>
                    <a:pt x="119" y="9"/>
                  </a:cubicBezTo>
                  <a:cubicBezTo>
                    <a:pt x="123" y="6"/>
                    <a:pt x="127" y="3"/>
                    <a:pt x="131" y="0"/>
                  </a:cubicBezTo>
                </a:path>
              </a:pathLst>
            </a:cu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19" name="Line 43"/>
            <p:cNvSpPr>
              <a:spLocks noChangeShapeType="1"/>
            </p:cNvSpPr>
            <p:nvPr/>
          </p:nvSpPr>
          <p:spPr bwMode="auto">
            <a:xfrm>
              <a:off x="406" y="346"/>
              <a:ext cx="0" cy="420"/>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0" name="Line 44"/>
            <p:cNvSpPr>
              <a:spLocks noChangeShapeType="1"/>
            </p:cNvSpPr>
            <p:nvPr/>
          </p:nvSpPr>
          <p:spPr bwMode="auto">
            <a:xfrm flipV="1">
              <a:off x="494" y="492"/>
              <a:ext cx="0" cy="360"/>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1" name="Line 45"/>
            <p:cNvSpPr>
              <a:spLocks noChangeShapeType="1"/>
            </p:cNvSpPr>
            <p:nvPr/>
          </p:nvSpPr>
          <p:spPr bwMode="auto">
            <a:xfrm>
              <a:off x="580" y="492"/>
              <a:ext cx="0" cy="274"/>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2" name="Line 46"/>
            <p:cNvSpPr>
              <a:spLocks noChangeShapeType="1"/>
            </p:cNvSpPr>
            <p:nvPr/>
          </p:nvSpPr>
          <p:spPr bwMode="auto">
            <a:xfrm>
              <a:off x="580" y="346"/>
              <a:ext cx="0" cy="146"/>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3" name="Oval 47"/>
            <p:cNvSpPr>
              <a:spLocks noChangeArrowheads="1"/>
            </p:cNvSpPr>
            <p:nvPr/>
          </p:nvSpPr>
          <p:spPr bwMode="auto">
            <a:xfrm>
              <a:off x="411" y="17"/>
              <a:ext cx="165" cy="162"/>
            </a:xfrm>
            <a:prstGeom prst="ellips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4" name="Freeform 48"/>
            <p:cNvSpPr>
              <a:spLocks/>
            </p:cNvSpPr>
            <p:nvPr/>
          </p:nvSpPr>
          <p:spPr bwMode="auto">
            <a:xfrm>
              <a:off x="337" y="231"/>
              <a:ext cx="312" cy="261"/>
            </a:xfrm>
            <a:custGeom>
              <a:avLst/>
              <a:gdLst>
                <a:gd name="T0" fmla="*/ 0 w 131"/>
                <a:gd name="T1" fmla="*/ 109 h 109"/>
                <a:gd name="T2" fmla="*/ 0 w 131"/>
                <a:gd name="T3" fmla="*/ 22 h 109"/>
                <a:gd name="T4" fmla="*/ 23 w 131"/>
                <a:gd name="T5" fmla="*/ 0 h 109"/>
                <a:gd name="T6" fmla="*/ 109 w 131"/>
                <a:gd name="T7" fmla="*/ 0 h 109"/>
                <a:gd name="T8" fmla="*/ 131 w 131"/>
                <a:gd name="T9" fmla="*/ 22 h 109"/>
                <a:gd name="T10" fmla="*/ 131 w 131"/>
                <a:gd name="T11" fmla="*/ 100 h 109"/>
              </a:gdLst>
              <a:ahLst/>
              <a:cxnLst>
                <a:cxn ang="0">
                  <a:pos x="T0" y="T1"/>
                </a:cxn>
                <a:cxn ang="0">
                  <a:pos x="T2" y="T3"/>
                </a:cxn>
                <a:cxn ang="0">
                  <a:pos x="T4" y="T5"/>
                </a:cxn>
                <a:cxn ang="0">
                  <a:pos x="T6" y="T7"/>
                </a:cxn>
                <a:cxn ang="0">
                  <a:pos x="T8" y="T9"/>
                </a:cxn>
                <a:cxn ang="0">
                  <a:pos x="T10" y="T11"/>
                </a:cxn>
              </a:cxnLst>
              <a:rect l="0" t="0" r="r" b="b"/>
              <a:pathLst>
                <a:path w="131" h="109">
                  <a:moveTo>
                    <a:pt x="0" y="109"/>
                  </a:moveTo>
                  <a:cubicBezTo>
                    <a:pt x="0" y="22"/>
                    <a:pt x="0" y="22"/>
                    <a:pt x="0" y="22"/>
                  </a:cubicBezTo>
                  <a:cubicBezTo>
                    <a:pt x="0" y="10"/>
                    <a:pt x="10" y="0"/>
                    <a:pt x="23" y="0"/>
                  </a:cubicBezTo>
                  <a:cubicBezTo>
                    <a:pt x="109" y="0"/>
                    <a:pt x="109" y="0"/>
                    <a:pt x="109" y="0"/>
                  </a:cubicBezTo>
                  <a:cubicBezTo>
                    <a:pt x="121" y="0"/>
                    <a:pt x="131" y="10"/>
                    <a:pt x="131" y="22"/>
                  </a:cubicBezTo>
                  <a:cubicBezTo>
                    <a:pt x="131" y="100"/>
                    <a:pt x="131" y="100"/>
                    <a:pt x="131" y="100"/>
                  </a:cubicBezTo>
                </a:path>
              </a:pathLst>
            </a:cu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5" name="Line 49"/>
            <p:cNvSpPr>
              <a:spLocks noChangeShapeType="1"/>
            </p:cNvSpPr>
            <p:nvPr/>
          </p:nvSpPr>
          <p:spPr bwMode="auto">
            <a:xfrm>
              <a:off x="406" y="492"/>
              <a:ext cx="174" cy="0"/>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6" name="Line 50"/>
            <p:cNvSpPr>
              <a:spLocks noChangeShapeType="1"/>
            </p:cNvSpPr>
            <p:nvPr/>
          </p:nvSpPr>
          <p:spPr bwMode="auto">
            <a:xfrm>
              <a:off x="494" y="231"/>
              <a:ext cx="0" cy="94"/>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7" name="Freeform 51"/>
            <p:cNvSpPr>
              <a:spLocks/>
            </p:cNvSpPr>
            <p:nvPr/>
          </p:nvSpPr>
          <p:spPr bwMode="auto">
            <a:xfrm>
              <a:off x="866" y="212"/>
              <a:ext cx="296" cy="199"/>
            </a:xfrm>
            <a:custGeom>
              <a:avLst/>
              <a:gdLst>
                <a:gd name="T0" fmla="*/ 71 w 124"/>
                <a:gd name="T1" fmla="*/ 83 h 83"/>
                <a:gd name="T2" fmla="*/ 124 w 124"/>
                <a:gd name="T3" fmla="*/ 83 h 83"/>
                <a:gd name="T4" fmla="*/ 124 w 124"/>
                <a:gd name="T5" fmla="*/ 21 h 83"/>
                <a:gd name="T6" fmla="*/ 83 w 124"/>
                <a:gd name="T7" fmla="*/ 21 h 83"/>
                <a:gd name="T8" fmla="*/ 62 w 124"/>
                <a:gd name="T9" fmla="*/ 0 h 83"/>
                <a:gd name="T10" fmla="*/ 62 w 124"/>
                <a:gd name="T11" fmla="*/ 0 h 83"/>
                <a:gd name="T12" fmla="*/ 0 w 124"/>
                <a:gd name="T13" fmla="*/ 0 h 83"/>
                <a:gd name="T14" fmla="*/ 0 w 124"/>
                <a:gd name="T15" fmla="*/ 62 h 83"/>
                <a:gd name="T16" fmla="*/ 62 w 124"/>
                <a:gd name="T17" fmla="*/ 62 h 83"/>
                <a:gd name="T18" fmla="*/ 62 w 124"/>
                <a:gd name="T19"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3">
                  <a:moveTo>
                    <a:pt x="71" y="83"/>
                  </a:moveTo>
                  <a:cubicBezTo>
                    <a:pt x="124" y="83"/>
                    <a:pt x="124" y="83"/>
                    <a:pt x="124" y="83"/>
                  </a:cubicBezTo>
                  <a:cubicBezTo>
                    <a:pt x="124" y="21"/>
                    <a:pt x="124" y="21"/>
                    <a:pt x="124" y="21"/>
                  </a:cubicBezTo>
                  <a:cubicBezTo>
                    <a:pt x="83" y="21"/>
                    <a:pt x="83" y="21"/>
                    <a:pt x="83" y="21"/>
                  </a:cubicBezTo>
                  <a:cubicBezTo>
                    <a:pt x="71" y="21"/>
                    <a:pt x="62" y="11"/>
                    <a:pt x="62" y="0"/>
                  </a:cubicBezTo>
                  <a:cubicBezTo>
                    <a:pt x="62" y="0"/>
                    <a:pt x="62" y="0"/>
                    <a:pt x="62" y="0"/>
                  </a:cubicBezTo>
                  <a:cubicBezTo>
                    <a:pt x="0" y="0"/>
                    <a:pt x="0" y="0"/>
                    <a:pt x="0" y="0"/>
                  </a:cubicBezTo>
                  <a:cubicBezTo>
                    <a:pt x="0" y="62"/>
                    <a:pt x="0" y="62"/>
                    <a:pt x="0" y="62"/>
                  </a:cubicBezTo>
                  <a:cubicBezTo>
                    <a:pt x="62" y="62"/>
                    <a:pt x="62" y="62"/>
                    <a:pt x="62" y="62"/>
                  </a:cubicBezTo>
                  <a:cubicBezTo>
                    <a:pt x="62" y="36"/>
                    <a:pt x="62" y="36"/>
                    <a:pt x="62" y="36"/>
                  </a:cubicBezTo>
                </a:path>
              </a:pathLst>
            </a:cu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8" name="Line 52"/>
            <p:cNvSpPr>
              <a:spLocks noChangeShapeType="1"/>
            </p:cNvSpPr>
            <p:nvPr/>
          </p:nvSpPr>
          <p:spPr bwMode="auto">
            <a:xfrm>
              <a:off x="866" y="360"/>
              <a:ext cx="0" cy="268"/>
            </a:xfrm>
            <a:prstGeom prst="line">
              <a:avLst/>
            </a:prstGeom>
            <a:grpFill/>
            <a:ln w="6350" cap="rnd">
              <a:solidFill>
                <a:schemeClr val="accent1"/>
              </a:solidFill>
              <a:prstDash val="solid"/>
              <a:round/>
              <a:headEnd/>
              <a:tailEnd/>
            </a:ln>
          </p:spPr>
          <p:txBody>
            <a:bodyPr/>
            <a:lstStyle/>
            <a:p>
              <a:pPr eaLnBrk="0" hangingPunct="0">
                <a:defRPr/>
              </a:pPr>
              <a:endParaRPr lang="en-US">
                <a:solidFill>
                  <a:prstClr val="black"/>
                </a:solidFill>
                <a:cs typeface="+mn-cs"/>
              </a:endParaRPr>
            </a:p>
          </p:txBody>
        </p:sp>
        <p:sp>
          <p:nvSpPr>
            <p:cNvPr id="29" name="Freeform 53"/>
            <p:cNvSpPr>
              <a:spLocks/>
            </p:cNvSpPr>
            <p:nvPr/>
          </p:nvSpPr>
          <p:spPr bwMode="auto">
            <a:xfrm>
              <a:off x="165" y="819"/>
              <a:ext cx="425" cy="217"/>
            </a:xfrm>
            <a:custGeom>
              <a:avLst/>
              <a:gdLst>
                <a:gd name="T0" fmla="*/ 79 w 178"/>
                <a:gd name="T1" fmla="*/ 0 h 91"/>
                <a:gd name="T2" fmla="*/ 61 w 178"/>
                <a:gd name="T3" fmla="*/ 7 h 91"/>
                <a:gd name="T4" fmla="*/ 0 w 178"/>
                <a:gd name="T5" fmla="*/ 63 h 91"/>
                <a:gd name="T6" fmla="*/ 30 w 178"/>
                <a:gd name="T7" fmla="*/ 88 h 91"/>
                <a:gd name="T8" fmla="*/ 63 w 178"/>
                <a:gd name="T9" fmla="*/ 83 h 91"/>
                <a:gd name="T10" fmla="*/ 94 w 178"/>
                <a:gd name="T11" fmla="*/ 71 h 91"/>
                <a:gd name="T12" fmla="*/ 156 w 178"/>
                <a:gd name="T13" fmla="*/ 85 h 91"/>
                <a:gd name="T14" fmla="*/ 178 w 178"/>
                <a:gd name="T15" fmla="*/ 91 h 91"/>
                <a:gd name="T16" fmla="*/ 98 w 178"/>
                <a:gd name="T17" fmla="*/ 8 h 91"/>
                <a:gd name="T18" fmla="*/ 79 w 178"/>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91">
                  <a:moveTo>
                    <a:pt x="79" y="0"/>
                  </a:moveTo>
                  <a:cubicBezTo>
                    <a:pt x="72" y="0"/>
                    <a:pt x="66" y="2"/>
                    <a:pt x="61" y="7"/>
                  </a:cubicBezTo>
                  <a:cubicBezTo>
                    <a:pt x="0" y="63"/>
                    <a:pt x="0" y="63"/>
                    <a:pt x="0" y="63"/>
                  </a:cubicBezTo>
                  <a:cubicBezTo>
                    <a:pt x="9" y="73"/>
                    <a:pt x="17" y="84"/>
                    <a:pt x="30" y="88"/>
                  </a:cubicBezTo>
                  <a:cubicBezTo>
                    <a:pt x="41" y="91"/>
                    <a:pt x="52" y="87"/>
                    <a:pt x="63" y="83"/>
                  </a:cubicBezTo>
                  <a:cubicBezTo>
                    <a:pt x="73" y="78"/>
                    <a:pt x="83" y="73"/>
                    <a:pt x="94" y="71"/>
                  </a:cubicBezTo>
                  <a:cubicBezTo>
                    <a:pt x="115" y="68"/>
                    <a:pt x="136" y="79"/>
                    <a:pt x="156" y="85"/>
                  </a:cubicBezTo>
                  <a:cubicBezTo>
                    <a:pt x="164" y="88"/>
                    <a:pt x="171" y="90"/>
                    <a:pt x="178" y="91"/>
                  </a:cubicBezTo>
                  <a:cubicBezTo>
                    <a:pt x="98" y="8"/>
                    <a:pt x="98" y="8"/>
                    <a:pt x="98" y="8"/>
                  </a:cubicBezTo>
                  <a:cubicBezTo>
                    <a:pt x="93" y="3"/>
                    <a:pt x="86" y="0"/>
                    <a:pt x="79" y="0"/>
                  </a:cubicBezTo>
                  <a:close/>
                </a:path>
              </a:pathLst>
            </a:custGeom>
            <a:grpFill/>
            <a:ln w="9525">
              <a:solidFill>
                <a:schemeClr val="accent1"/>
              </a:solidFill>
              <a:round/>
              <a:headEnd/>
              <a:tailEnd/>
            </a:ln>
          </p:spPr>
          <p:txBody>
            <a:bodyPr/>
            <a:lstStyle/>
            <a:p>
              <a:pPr eaLnBrk="0" hangingPunct="0">
                <a:defRPr/>
              </a:pPr>
              <a:endParaRPr lang="en-US">
                <a:solidFill>
                  <a:prstClr val="black"/>
                </a:solidFill>
                <a:cs typeface="+mn-cs"/>
              </a:endParaRPr>
            </a:p>
          </p:txBody>
        </p:sp>
      </p:grpSp>
    </p:spTree>
    <p:extLst>
      <p:ext uri="{BB962C8B-B14F-4D97-AF65-F5344CB8AC3E}">
        <p14:creationId xmlns:p14="http://schemas.microsoft.com/office/powerpoint/2010/main" val="420519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6"/>
          <p:cNvSpPr/>
          <p:nvPr/>
        </p:nvSpPr>
        <p:spPr>
          <a:xfrm>
            <a:off x="5959829" y="268772"/>
            <a:ext cx="2092240" cy="369332"/>
          </a:xfrm>
          <a:prstGeom prst="rect">
            <a:avLst/>
          </a:prstGeom>
        </p:spPr>
        <p:txBody>
          <a:bodyPr wrap="none">
            <a:spAutoFit/>
          </a:bodyPr>
          <a:lstStyle/>
          <a:p>
            <a:pPr algn="ctr"/>
            <a:r>
              <a:rPr lang="fa-IR" b="1" dirty="0">
                <a:solidFill>
                  <a:schemeClr val="tx2">
                    <a:lumMod val="75000"/>
                  </a:schemeClr>
                </a:solidFill>
                <a:latin typeface="Times New Roman"/>
                <a:ea typeface="Calibri"/>
                <a:cs typeface="B Nazanin"/>
              </a:rPr>
              <a:t>پرنده هدایت پذیر از دور</a:t>
            </a:r>
          </a:p>
        </p:txBody>
      </p:sp>
      <p:sp>
        <p:nvSpPr>
          <p:cNvPr id="8" name="Rectangle 7"/>
          <p:cNvSpPr/>
          <p:nvPr/>
        </p:nvSpPr>
        <p:spPr>
          <a:xfrm>
            <a:off x="8232247" y="1484716"/>
            <a:ext cx="2319866" cy="369332"/>
          </a:xfrm>
          <a:prstGeom prst="rect">
            <a:avLst/>
          </a:prstGeom>
        </p:spPr>
        <p:txBody>
          <a:bodyPr wrap="none">
            <a:spAutoFit/>
          </a:bodyPr>
          <a:lstStyle/>
          <a:p>
            <a:pPr algn="ctr"/>
            <a:r>
              <a:rPr lang="fa-IR" b="1" dirty="0">
                <a:solidFill>
                  <a:schemeClr val="tx2">
                    <a:lumMod val="75000"/>
                  </a:schemeClr>
                </a:solidFill>
                <a:latin typeface="Times New Roman"/>
                <a:ea typeface="Calibri"/>
                <a:cs typeface="B Nazanin"/>
              </a:rPr>
              <a:t>کاربردهای غیرنظامی پهپاد </a:t>
            </a:r>
            <a:endParaRPr lang="en-US" b="1" dirty="0">
              <a:solidFill>
                <a:schemeClr val="tx2">
                  <a:lumMod val="75000"/>
                </a:schemeClr>
              </a:solidFill>
              <a:latin typeface="Times New Roman"/>
              <a:ea typeface="Calibri"/>
              <a:cs typeface="B Nazanin"/>
            </a:endParaRPr>
          </a:p>
        </p:txBody>
      </p:sp>
      <p:sp>
        <p:nvSpPr>
          <p:cNvPr id="10" name="Content Placeholder 2"/>
          <p:cNvSpPr txBox="1">
            <a:spLocks/>
          </p:cNvSpPr>
          <p:nvPr/>
        </p:nvSpPr>
        <p:spPr>
          <a:xfrm>
            <a:off x="4738061" y="1484716"/>
            <a:ext cx="3090911" cy="2585323"/>
          </a:xfrm>
          <a:prstGeom prst="rect">
            <a:avLst/>
          </a:prstGeom>
        </p:spPr>
        <p:txBody>
          <a:bodyPr wrap="none">
            <a:spAutoFit/>
          </a:bodyPr>
          <a:lstStyle>
            <a:defPPr>
              <a:defRPr lang="zh-CN"/>
            </a:defPPr>
            <a:lvl1pPr algn="ctr">
              <a:defRPr b="1">
                <a:solidFill>
                  <a:schemeClr val="tx2">
                    <a:lumMod val="75000"/>
                  </a:schemeClr>
                </a:solidFill>
                <a:latin typeface="Times New Roman"/>
                <a:ea typeface="Calibri"/>
                <a:cs typeface="B Nazanin"/>
              </a:defRPr>
            </a:lvl1pPr>
          </a:lstStyle>
          <a:p>
            <a:pPr marL="285750" indent="-285750" algn="r" rtl="1">
              <a:buFont typeface="Arial" panose="020B0604020202020204" pitchFamily="34" charset="0"/>
              <a:buChar char="•"/>
            </a:pPr>
            <a:r>
              <a:rPr lang="fa-IR" dirty="0"/>
              <a:t>سنجش از دور </a:t>
            </a:r>
          </a:p>
          <a:p>
            <a:pPr marL="285750" indent="-285750" algn="r" rtl="1">
              <a:buFont typeface="Arial" panose="020B0604020202020204" pitchFamily="34" charset="0"/>
              <a:buChar char="•"/>
            </a:pPr>
            <a:r>
              <a:rPr lang="fa-IR" dirty="0"/>
              <a:t>نقشه برداری</a:t>
            </a:r>
          </a:p>
          <a:p>
            <a:pPr marL="285750" indent="-285750" algn="r" rtl="1">
              <a:buFont typeface="Arial" panose="020B0604020202020204" pitchFamily="34" charset="0"/>
              <a:buChar char="•"/>
            </a:pPr>
            <a:r>
              <a:rPr lang="fa-IR" dirty="0"/>
              <a:t>نظارت هوایی</a:t>
            </a:r>
          </a:p>
          <a:p>
            <a:pPr marL="285750" indent="-285750" algn="r" rtl="1">
              <a:buFont typeface="Arial" panose="020B0604020202020204" pitchFamily="34" charset="0"/>
              <a:buChar char="•"/>
            </a:pPr>
            <a:r>
              <a:rPr lang="fa-IR" dirty="0"/>
              <a:t>فیلمسازی و تصاویر متحرک</a:t>
            </a:r>
          </a:p>
          <a:p>
            <a:pPr marL="285750" indent="-285750" algn="r" rtl="1">
              <a:buFont typeface="Arial" panose="020B0604020202020204" pitchFamily="34" charset="0"/>
              <a:buChar char="•"/>
            </a:pPr>
            <a:r>
              <a:rPr lang="fa-IR" dirty="0"/>
              <a:t>امور ورزشی</a:t>
            </a:r>
          </a:p>
          <a:p>
            <a:pPr marL="285750" indent="-285750" algn="r" rtl="1">
              <a:buFont typeface="Arial" panose="020B0604020202020204" pitchFamily="34" charset="0"/>
              <a:buChar char="•"/>
            </a:pPr>
            <a:r>
              <a:rPr lang="fa-IR" dirty="0"/>
              <a:t>اجرای مربوط به قانون</a:t>
            </a:r>
          </a:p>
          <a:p>
            <a:pPr marL="285750" indent="-285750" algn="r" rtl="1">
              <a:buFont typeface="Arial" panose="020B0604020202020204" pitchFamily="34" charset="0"/>
              <a:buChar char="•"/>
            </a:pPr>
            <a:r>
              <a:rPr lang="fa-IR" dirty="0"/>
              <a:t>اکتشاف و تولید نفت، گاز و معدنی</a:t>
            </a:r>
          </a:p>
          <a:p>
            <a:pPr marL="285750" indent="-285750" algn="r" rtl="1">
              <a:buFont typeface="Arial" panose="020B0604020202020204" pitchFamily="34" charset="0"/>
              <a:buChar char="•"/>
            </a:pPr>
            <a:r>
              <a:rPr lang="fa-IR" dirty="0"/>
              <a:t>کمکهای اضطراری و پزشکی</a:t>
            </a:r>
          </a:p>
          <a:p>
            <a:pPr marL="285750" indent="-285750" algn="r" rtl="1">
              <a:buFont typeface="Arial" panose="020B0604020202020204" pitchFamily="34" charset="0"/>
              <a:buChar char="•"/>
            </a:pPr>
            <a:r>
              <a:rPr lang="fa-IR" dirty="0"/>
              <a:t>تحقیقات علمی</a:t>
            </a:r>
          </a:p>
        </p:txBody>
      </p:sp>
    </p:spTree>
    <p:extLst>
      <p:ext uri="{BB962C8B-B14F-4D97-AF65-F5344CB8AC3E}">
        <p14:creationId xmlns:p14="http://schemas.microsoft.com/office/powerpoint/2010/main" val="2267134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میدانی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5325756" y="869318"/>
            <a:ext cx="474749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algn="r" defTabSz="914400" rtl="1">
              <a:lnSpc>
                <a:spcPct val="200000"/>
              </a:lnSpc>
            </a:pPr>
            <a:r>
              <a:rPr lang="fa-IR" altLang="en-US" b="1" dirty="0">
                <a:solidFill>
                  <a:srgbClr val="000000"/>
                </a:solidFill>
                <a:ea typeface="B Mitra" pitchFamily="2" charset="-78"/>
                <a:cs typeface="B Nazanin" pitchFamily="2" charset="-78"/>
              </a:rPr>
              <a:t>1. </a:t>
            </a:r>
            <a:r>
              <a:rPr kumimoji="0" lang="fa-IR" altLang="en-US" b="1" i="0" u="none" strike="noStrike" cap="none" normalizeH="0" baseline="0" dirty="0">
                <a:ln>
                  <a:noFill/>
                </a:ln>
                <a:solidFill>
                  <a:srgbClr val="000000"/>
                </a:solidFill>
                <a:effectLst/>
                <a:ea typeface="B Mitra" pitchFamily="2" charset="-78"/>
                <a:cs typeface="B Nazanin" pitchFamily="2" charset="-78"/>
              </a:rPr>
              <a:t>عملیات نقشه برداری زمینی</a:t>
            </a:r>
          </a:p>
          <a:p>
            <a:pPr marL="285750" indent="-285750" algn="r" defTabSz="914400" rtl="1">
              <a:lnSpc>
                <a:spcPct val="200000"/>
              </a:lnSpc>
              <a:buFontTx/>
              <a:buChar char="-"/>
            </a:pPr>
            <a:r>
              <a:rPr lang="ar-SA" altLang="en-US" sz="1600" dirty="0">
                <a:latin typeface="Times New Roman" pitchFamily="18" charset="0"/>
                <a:ea typeface="Calibri" pitchFamily="34" charset="0"/>
                <a:cs typeface="B Nazanin" pitchFamily="2" charset="-78"/>
              </a:rPr>
              <a:t>ایجاد شبکه ایستگاههای ماندگار</a:t>
            </a:r>
            <a:endParaRPr lang="fa-IR" altLang="en-US" sz="1600" dirty="0">
              <a:latin typeface="Times New Roman" pitchFamily="18" charset="0"/>
              <a:ea typeface="Calibri" pitchFamily="34" charset="0"/>
              <a:cs typeface="B Nazanin" pitchFamily="2" charset="-78"/>
            </a:endParaRPr>
          </a:p>
          <a:p>
            <a:pPr marL="285750" indent="-285750" algn="r" defTabSz="914400" rtl="1">
              <a:lnSpc>
                <a:spcPct val="200000"/>
              </a:lnSpc>
              <a:buFontTx/>
              <a:buChar char="-"/>
            </a:pPr>
            <a:r>
              <a:rPr kumimoji="0" lang="fa-IR" altLang="en-US" sz="16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 </a:t>
            </a:r>
            <a:r>
              <a:rPr kumimoji="0" lang="ar-SA" altLang="en-US" sz="16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نصب تارگت های نقاط کنترل و چک</a:t>
            </a:r>
            <a:endParaRPr lang="fa-IR" altLang="en-US" sz="1600" dirty="0"/>
          </a:p>
          <a:p>
            <a:pPr marL="285750" indent="-285750" algn="r" defTabSz="914400" rtl="1">
              <a:lnSpc>
                <a:spcPct val="200000"/>
              </a:lnSpc>
              <a:buFontTx/>
              <a:buChar char="-"/>
            </a:pPr>
            <a:r>
              <a:rPr kumimoji="0" lang="fa-IR" altLang="en-US" sz="16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 </a:t>
            </a:r>
            <a:r>
              <a:rPr kumimoji="0" lang="ar-SA" altLang="en-US" sz="16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تعیین مختصات سه بعدی تارگت های نقاط کنترل و چک</a:t>
            </a:r>
            <a:endParaRPr lang="fa-IR" alt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4" y="331530"/>
            <a:ext cx="3687026" cy="28372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18" y="3470313"/>
            <a:ext cx="2663634" cy="1498294"/>
          </a:xfrm>
          <a:prstGeom prst="rect">
            <a:avLst/>
          </a:prstGeom>
        </p:spPr>
      </p:pic>
    </p:spTree>
    <p:extLst>
      <p:ext uri="{BB962C8B-B14F-4D97-AF65-F5344CB8AC3E}">
        <p14:creationId xmlns:p14="http://schemas.microsoft.com/office/powerpoint/2010/main" val="190978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5"/>
          <p:cNvSpPr txBox="1"/>
          <p:nvPr/>
        </p:nvSpPr>
        <p:spPr bwMode="auto">
          <a:xfrm>
            <a:off x="7349962" y="208908"/>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میدانی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4834207" y="540302"/>
            <a:ext cx="5937375" cy="62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kumimoji="0" lang="fa-IR" altLang="en-US" sz="1600" b="1" i="0" u="none" strike="noStrike" cap="none" normalizeH="0" baseline="0" dirty="0">
                <a:ln>
                  <a:noFill/>
                </a:ln>
                <a:solidFill>
                  <a:srgbClr val="000000"/>
                </a:solidFill>
                <a:effectLst/>
                <a:ea typeface="B Mitra" pitchFamily="2" charset="-78"/>
                <a:cs typeface="B Nazanin" pitchFamily="2" charset="-78"/>
              </a:rPr>
              <a:t>2.</a:t>
            </a:r>
            <a:r>
              <a:rPr kumimoji="0" lang="fa-IR" altLang="en-US" sz="1600" b="1" i="0" u="none" strike="noStrike" cap="none" normalizeH="0" dirty="0">
                <a:ln>
                  <a:noFill/>
                </a:ln>
                <a:solidFill>
                  <a:srgbClr val="000000"/>
                </a:solidFill>
                <a:effectLst/>
                <a:ea typeface="B Mitra" pitchFamily="2" charset="-78"/>
                <a:cs typeface="B Nazanin" pitchFamily="2" charset="-78"/>
              </a:rPr>
              <a:t> </a:t>
            </a:r>
            <a:r>
              <a:rPr kumimoji="0" lang="ar-SA" altLang="en-US" sz="1600" b="1" i="0" u="none" strike="noStrike" cap="none" normalizeH="0" baseline="0" dirty="0">
                <a:ln>
                  <a:noFill/>
                </a:ln>
                <a:solidFill>
                  <a:srgbClr val="000000"/>
                </a:solidFill>
                <a:effectLst/>
                <a:ea typeface="B Mitra" pitchFamily="2" charset="-78"/>
                <a:cs typeface="B Nazanin" pitchFamily="2" charset="-78"/>
              </a:rPr>
              <a:t>عملیات تصویربرداری هوایی</a:t>
            </a:r>
            <a:endParaRPr kumimoji="0" lang="en-US" altLang="en-US" sz="1600" b="1" i="0" u="none" strike="noStrike" cap="none" normalizeH="0" baseline="0" dirty="0">
              <a:ln>
                <a:noFill/>
              </a:ln>
              <a:solidFill>
                <a:schemeClr val="tx1"/>
              </a:solidFill>
              <a:effectLst/>
            </a:endParaRPr>
          </a:p>
          <a:p>
            <a:pPr marL="285750" marR="0" lvl="0" indent="-285750" algn="r" defTabSz="914400" rtl="1" eaLnBrk="0" fontAlgn="base" latinLnBrk="0" hangingPunct="0">
              <a:lnSpc>
                <a:spcPct val="200000"/>
              </a:lnSpc>
              <a:spcBef>
                <a:spcPct val="0"/>
              </a:spcBef>
              <a:spcAft>
                <a:spcPct val="0"/>
              </a:spcAft>
              <a:buClrTx/>
              <a:buSzTx/>
              <a:buFont typeface="Wingdings" panose="05000000000000000000" pitchFamily="2" charset="2"/>
              <a:buChar char="ü"/>
              <a:tabLst>
                <a:tab pos="5726113" algn="r"/>
              </a:tabLst>
            </a:pPr>
            <a:r>
              <a:rPr kumimoji="0" lang="fa-IR" altLang="en-US" sz="1600" i="1" u="none" strike="noStrike" cap="none" normalizeH="0" baseline="0" dirty="0">
                <a:ln>
                  <a:noFill/>
                </a:ln>
                <a:solidFill>
                  <a:schemeClr val="bg2">
                    <a:lumMod val="25000"/>
                  </a:schemeClr>
                </a:solidFill>
                <a:latin typeface="Times New Roman" pitchFamily="18" charset="0"/>
                <a:ea typeface="Calibri" pitchFamily="34" charset="0"/>
                <a:cs typeface="B Nazanin" pitchFamily="2" charset="-78"/>
              </a:rPr>
              <a:t> </a:t>
            </a:r>
            <a:r>
              <a:rPr kumimoji="0" lang="ar-SA" altLang="en-US" sz="1600" i="1" u="none" strike="noStrike" cap="none" normalizeH="0" baseline="0" dirty="0">
                <a:ln>
                  <a:noFill/>
                </a:ln>
                <a:solidFill>
                  <a:schemeClr val="bg2">
                    <a:lumMod val="25000"/>
                  </a:schemeClr>
                </a:solidFill>
                <a:latin typeface="Times New Roman" pitchFamily="18" charset="0"/>
                <a:ea typeface="Calibri" pitchFamily="34" charset="0"/>
                <a:cs typeface="B Nazanin" pitchFamily="2" charset="-78"/>
              </a:rPr>
              <a:t>مجوز پرواز و تصویربرداری هوایی</a:t>
            </a:r>
            <a:r>
              <a:rPr kumimoji="0" lang="en-US" altLang="en-US" sz="1600" i="1" u="none" strike="noStrike" cap="none" normalizeH="0" baseline="0" dirty="0">
                <a:ln>
                  <a:noFill/>
                </a:ln>
                <a:solidFill>
                  <a:schemeClr val="bg2">
                    <a:lumMod val="25000"/>
                  </a:schemeClr>
                </a:solidFill>
                <a:latin typeface="Times New Roman" pitchFamily="18" charset="0"/>
                <a:ea typeface="Calibri" pitchFamily="34" charset="0"/>
                <a:cs typeface="B Nazanin" pitchFamily="2" charset="-78"/>
              </a:rPr>
              <a:t> </a:t>
            </a:r>
            <a:r>
              <a:rPr kumimoji="0" lang="fa-IR" altLang="en-US" sz="1600" i="1" u="none" strike="noStrike" cap="none" normalizeH="0" dirty="0">
                <a:ln>
                  <a:noFill/>
                </a:ln>
                <a:solidFill>
                  <a:schemeClr val="bg2">
                    <a:lumMod val="25000"/>
                  </a:schemeClr>
                </a:solidFill>
                <a:latin typeface="Times New Roman" pitchFamily="18" charset="0"/>
                <a:ea typeface="Calibri" pitchFamily="34" charset="0"/>
                <a:cs typeface="B Nazanin" pitchFamily="2" charset="-78"/>
              </a:rPr>
              <a:t> ( مجوز ایمنی ، مجوز امنیتی ، مجوز فنی)</a:t>
            </a:r>
            <a:endParaRPr kumimoji="0" lang="en-US" altLang="en-US" sz="1600" i="1" u="none" strike="noStrike" cap="none" normalizeH="0" baseline="0" dirty="0">
              <a:ln>
                <a:noFill/>
              </a:ln>
              <a:solidFill>
                <a:schemeClr val="bg2">
                  <a:lumMod val="25000"/>
                </a:schemeClr>
              </a:solidFill>
            </a:endParaRPr>
          </a:p>
          <a:p>
            <a:pPr marL="285750" marR="0" lvl="0" indent="-285750" algn="r" defTabSz="914400" rtl="1" eaLnBrk="0" fontAlgn="base" latinLnBrk="0" hangingPunct="0">
              <a:lnSpc>
                <a:spcPct val="200000"/>
              </a:lnSpc>
              <a:spcBef>
                <a:spcPct val="0"/>
              </a:spcBef>
              <a:spcAft>
                <a:spcPct val="0"/>
              </a:spcAft>
              <a:buClrTx/>
              <a:buSzTx/>
              <a:buFont typeface="Wingdings" panose="05000000000000000000" pitchFamily="2" charset="2"/>
              <a:buChar char="ü"/>
              <a:tabLst>
                <a:tab pos="5726113" algn="r"/>
              </a:tabLst>
            </a:pPr>
            <a:r>
              <a:rPr kumimoji="0" lang="ar-SA"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محدوده زمانی و مکانی تصویربرداری هوایی</a:t>
            </a:r>
            <a:endParaRPr kumimoji="0" lang="fa-IR"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endParaRPr>
          </a:p>
          <a:p>
            <a:pPr marL="342900" lvl="0" indent="-342900" algn="just" rtl="1">
              <a:lnSpc>
                <a:spcPct val="120000"/>
              </a:lnSpc>
              <a:spcAft>
                <a:spcPts val="0"/>
              </a:spcAft>
              <a:buFont typeface="Symbol"/>
              <a:buChar char=""/>
            </a:pPr>
            <a:r>
              <a:rPr lang="ar-SA" sz="1200" dirty="0">
                <a:latin typeface="Times New Roman"/>
                <a:ea typeface="Calibri"/>
                <a:cs typeface="B Nazanin"/>
              </a:rPr>
              <a:t>تعيين تاريخ و زمان تصویربرداری بستگي زيادي به نياز پروژه همچنين ويژگي‌هاي منطقه مورد تصویربرداری دارد. به‌طورکلی بهترين زمان براي تصویربرداری هوايي به‌منظور تهیه نقشه و اطلاعات </a:t>
            </a:r>
            <a:r>
              <a:rPr lang="fa-IR" sz="1200" dirty="0">
                <a:latin typeface="Times New Roman"/>
                <a:ea typeface="Calibri"/>
                <a:cs typeface="B Nazanin"/>
              </a:rPr>
              <a:t>مکانی زماني است كه هوا صاف و فاقد گردوغبار بوده، شرایط آب و هوایی پایدار باشد، پوشش گياهي سطح زمين در وضعيت حداقل رشد و درختان فاقد برگ باشند.</a:t>
            </a:r>
            <a:endParaRPr lang="en-US" sz="1200" dirty="0">
              <a:latin typeface="Times New Roman"/>
              <a:ea typeface="Calibri"/>
              <a:cs typeface="B Nazanin"/>
            </a:endParaRPr>
          </a:p>
          <a:p>
            <a:pPr marL="342900" lvl="0" indent="-342900" algn="just" rtl="1">
              <a:lnSpc>
                <a:spcPct val="120000"/>
              </a:lnSpc>
              <a:spcAft>
                <a:spcPts val="0"/>
              </a:spcAft>
              <a:buFont typeface="Symbol"/>
              <a:buChar char=""/>
            </a:pPr>
            <a:r>
              <a:rPr lang="fa-IR" sz="1200" dirty="0">
                <a:latin typeface="Times New Roman"/>
                <a:ea typeface="Calibri"/>
                <a:cs typeface="B Nazanin"/>
              </a:rPr>
              <a:t>محدوده ساعتی پرواز باید به‌گونه‌ای انتخاب شود که با توجه به فصل و روز عملیات پرواز، ارتفاع خورشيد بالاتر از 45 درجه بالای افق قرار داشته باشد تا ضمن برخورداری از حداکثر نور، از وجود سایه‌های بلند در تصاویر اجتناب شود.</a:t>
            </a:r>
            <a:endParaRPr lang="en-US" sz="1200" dirty="0">
              <a:latin typeface="Times New Roman"/>
              <a:ea typeface="Calibri"/>
              <a:cs typeface="B Nazanin"/>
            </a:endParaRPr>
          </a:p>
          <a:p>
            <a:pPr algn="just" rtl="1"/>
            <a:r>
              <a:rPr lang="fa-IR" sz="1200" dirty="0">
                <a:latin typeface="Times New Roman"/>
                <a:ea typeface="Calibri"/>
                <a:cs typeface="B Nazanin"/>
              </a:rPr>
              <a:t>تصویربرداری از مناطق پوشيده از برف فصلي (غير دائم)، در صورتي كه قطر پوشش برف در حدي باشد كه عوارض موردنظر قابل‌شناسایی باشند، مجاز می‌باشد</a:t>
            </a:r>
            <a:endParaRPr kumimoji="0" lang="en-US" altLang="en-US" sz="1200" i="0" u="none" strike="noStrike" cap="none" normalizeH="0" baseline="0" dirty="0">
              <a:ln>
                <a:noFill/>
              </a:ln>
              <a:solidFill>
                <a:schemeClr val="tx1"/>
              </a:solidFill>
              <a:effectLst/>
            </a:endParaRPr>
          </a:p>
          <a:p>
            <a:pPr marL="285750" marR="0" lvl="0" indent="-285750" algn="r" defTabSz="914400" rtl="1" eaLnBrk="0" fontAlgn="base" latinLnBrk="0" hangingPunct="0">
              <a:lnSpc>
                <a:spcPct val="200000"/>
              </a:lnSpc>
              <a:spcBef>
                <a:spcPct val="0"/>
              </a:spcBef>
              <a:spcAft>
                <a:spcPct val="0"/>
              </a:spcAft>
              <a:buClrTx/>
              <a:buSzTx/>
              <a:buFont typeface="Wingdings" panose="05000000000000000000" pitchFamily="2" charset="2"/>
              <a:buChar char="ü"/>
              <a:tabLst>
                <a:tab pos="5726113" algn="r"/>
              </a:tabLst>
            </a:pPr>
            <a:r>
              <a:rPr kumimoji="0" lang="ar-SA"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تعیین ایستگاههای زمینی پرواز</a:t>
            </a:r>
            <a:endParaRPr kumimoji="0" lang="en-US"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endParaRPr>
          </a:p>
          <a:p>
            <a:pPr marL="1200150" lvl="2" indent="-285750" algn="r" defTabSz="914400" rtl="1" eaLnBrk="0" hangingPunct="0">
              <a:lnSpc>
                <a:spcPct val="200000"/>
              </a:lnSpc>
              <a:buFont typeface="Wingdings" panose="05000000000000000000" pitchFamily="2" charset="2"/>
              <a:buChar char="q"/>
            </a:pPr>
            <a:r>
              <a:rPr lang="fa-IR" altLang="en-US" sz="1400" b="1" dirty="0">
                <a:latin typeface="Times New Roman" pitchFamily="18" charset="0"/>
                <a:cs typeface="B Nazanin" pitchFamily="2" charset="-78"/>
              </a:rPr>
              <a:t>شناسایی و انتخاب ایستگاه های پرواز</a:t>
            </a:r>
          </a:p>
          <a:p>
            <a:pPr marL="1200150" lvl="2" indent="-285750" algn="r" defTabSz="914400" rtl="1" eaLnBrk="0" hangingPunct="0">
              <a:lnSpc>
                <a:spcPct val="200000"/>
              </a:lnSpc>
              <a:buFont typeface="Wingdings" panose="05000000000000000000" pitchFamily="2" charset="2"/>
              <a:buChar char="q"/>
            </a:pPr>
            <a:r>
              <a:rPr kumimoji="0" lang="fa-IR" altLang="en-US" sz="1400" b="1" i="0" u="none" strike="noStrike" cap="none" normalizeH="0" baseline="0" dirty="0">
                <a:ln>
                  <a:noFill/>
                </a:ln>
                <a:solidFill>
                  <a:schemeClr val="tx1"/>
                </a:solidFill>
                <a:effectLst/>
                <a:latin typeface="Times New Roman" pitchFamily="18" charset="0"/>
                <a:cs typeface="B Nazanin" pitchFamily="2" charset="-78"/>
              </a:rPr>
              <a:t>حداکثر برد قابل اطمینان پرنده</a:t>
            </a:r>
          </a:p>
          <a:p>
            <a:pPr marL="1200150" lvl="2" indent="-285750" algn="r" defTabSz="914400" rtl="1" eaLnBrk="0" hangingPunct="0">
              <a:lnSpc>
                <a:spcPct val="200000"/>
              </a:lnSpc>
              <a:buFont typeface="Wingdings" panose="05000000000000000000" pitchFamily="2" charset="2"/>
              <a:buChar char="q"/>
            </a:pPr>
            <a:r>
              <a:rPr lang="fa-IR" altLang="en-US" sz="1400" b="1" dirty="0">
                <a:latin typeface="Times New Roman" pitchFamily="18" charset="0"/>
                <a:cs typeface="B Nazanin" pitchFamily="2" charset="-78"/>
              </a:rPr>
              <a:t>شکل منطقه </a:t>
            </a:r>
          </a:p>
          <a:p>
            <a:pPr marL="1200150" lvl="2" indent="-285750" algn="r" defTabSz="914400" rtl="1" eaLnBrk="0" hangingPunct="0">
              <a:lnSpc>
                <a:spcPct val="200000"/>
              </a:lnSpc>
              <a:buFont typeface="Wingdings" panose="05000000000000000000" pitchFamily="2" charset="2"/>
              <a:buChar char="q"/>
            </a:pPr>
            <a:r>
              <a:rPr kumimoji="0" lang="fa-IR" altLang="en-US" sz="1400" b="1" i="0" u="none" strike="noStrike" cap="none" normalizeH="0" baseline="0" dirty="0">
                <a:ln>
                  <a:noFill/>
                </a:ln>
                <a:solidFill>
                  <a:schemeClr val="tx1"/>
                </a:solidFill>
                <a:effectLst/>
                <a:latin typeface="Times New Roman" pitchFamily="18" charset="0"/>
                <a:cs typeface="B Nazanin" pitchFamily="2" charset="-78"/>
              </a:rPr>
              <a:t>راه های دسترسی</a:t>
            </a:r>
          </a:p>
          <a:p>
            <a:pPr marL="1200150" lvl="2" indent="-285750" algn="r" defTabSz="914400" rtl="1" eaLnBrk="0" hangingPunct="0">
              <a:lnSpc>
                <a:spcPct val="200000"/>
              </a:lnSpc>
              <a:buFont typeface="Wingdings" panose="05000000000000000000" pitchFamily="2" charset="2"/>
              <a:buChar char="q"/>
            </a:pPr>
            <a:r>
              <a:rPr lang="fa-IR" altLang="en-US" sz="1400" b="1" dirty="0">
                <a:latin typeface="Times New Roman" pitchFamily="18" charset="0"/>
                <a:cs typeface="B Nazanin" pitchFamily="2" charset="-78"/>
              </a:rPr>
              <a:t>قابلیت دید مناسب</a:t>
            </a:r>
          </a:p>
          <a:p>
            <a:pPr marR="0" lvl="0" algn="r" defTabSz="914400" rtl="1" eaLnBrk="0" fontAlgn="base" latinLnBrk="0" hangingPunct="0">
              <a:lnSpc>
                <a:spcPct val="200000"/>
              </a:lnSpc>
              <a:spcBef>
                <a:spcPct val="0"/>
              </a:spcBef>
              <a:spcAft>
                <a:spcPct val="0"/>
              </a:spcAft>
              <a:buClrTx/>
              <a:buSzTx/>
              <a:tabLst>
                <a:tab pos="5726113" algn="r"/>
              </a:tabLst>
            </a:pPr>
            <a:r>
              <a:rPr kumimoji="0" lang="fa-IR" altLang="en-US" sz="1400" i="0" u="none" strike="noStrike" cap="none" normalizeH="0" baseline="0" dirty="0">
                <a:ln>
                  <a:noFill/>
                </a:ln>
                <a:solidFill>
                  <a:schemeClr val="tx1"/>
                </a:solidFill>
                <a:effectLst/>
                <a:latin typeface="Times New Roman" pitchFamily="18" charset="0"/>
                <a:cs typeface="B Nazanin" pitchFamily="2" charset="-78"/>
              </a:rPr>
              <a:t>استقرار</a:t>
            </a:r>
            <a:r>
              <a:rPr kumimoji="0" lang="fa-IR" altLang="en-US" sz="1400" i="0" u="none" strike="noStrike" cap="none" normalizeH="0" dirty="0">
                <a:ln>
                  <a:noFill/>
                </a:ln>
                <a:solidFill>
                  <a:schemeClr val="tx1"/>
                </a:solidFill>
                <a:effectLst/>
                <a:latin typeface="Times New Roman" pitchFamily="18" charset="0"/>
                <a:cs typeface="B Nazanin" pitchFamily="2" charset="-78"/>
              </a:rPr>
              <a:t> و راه اندازی  ( موانع ، دید آسمانی ، توافق یا مالکین ،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9585"/>
            <a:ext cx="4674413" cy="4674413"/>
          </a:xfrm>
          <a:prstGeom prst="rect">
            <a:avLst/>
          </a:prstGeom>
        </p:spPr>
      </p:pic>
      <p:pic>
        <p:nvPicPr>
          <p:cNvPr id="9" name="Picture 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0100" y="5036284"/>
            <a:ext cx="3028950" cy="1514475"/>
          </a:xfrm>
          <a:prstGeom prst="rect">
            <a:avLst/>
          </a:prstGeom>
        </p:spPr>
      </p:pic>
    </p:spTree>
    <p:extLst>
      <p:ext uri="{BB962C8B-B14F-4D97-AF65-F5344CB8AC3E}">
        <p14:creationId xmlns:p14="http://schemas.microsoft.com/office/powerpoint/2010/main" val="2984449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میدانی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4193887" y="883132"/>
            <a:ext cx="593737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kumimoji="0" lang="fa-IR" altLang="en-US" sz="1600" b="1" i="0" u="none" strike="noStrike" cap="none" normalizeH="0" baseline="0" dirty="0">
                <a:ln>
                  <a:noFill/>
                </a:ln>
                <a:solidFill>
                  <a:srgbClr val="000000"/>
                </a:solidFill>
                <a:effectLst/>
                <a:ea typeface="B Mitra" pitchFamily="2" charset="-78"/>
                <a:cs typeface="B Nazanin" pitchFamily="2" charset="-78"/>
              </a:rPr>
              <a:t>2.</a:t>
            </a:r>
            <a:r>
              <a:rPr kumimoji="0" lang="fa-IR" altLang="en-US" sz="1600" b="1" i="0" u="none" strike="noStrike" cap="none" normalizeH="0" dirty="0">
                <a:ln>
                  <a:noFill/>
                </a:ln>
                <a:solidFill>
                  <a:srgbClr val="000000"/>
                </a:solidFill>
                <a:effectLst/>
                <a:ea typeface="B Mitra" pitchFamily="2" charset="-78"/>
                <a:cs typeface="B Nazanin" pitchFamily="2" charset="-78"/>
              </a:rPr>
              <a:t> </a:t>
            </a:r>
            <a:r>
              <a:rPr kumimoji="0" lang="ar-SA" altLang="en-US" sz="1600" b="1" i="0" u="none" strike="noStrike" cap="none" normalizeH="0" baseline="0" dirty="0">
                <a:ln>
                  <a:noFill/>
                </a:ln>
                <a:solidFill>
                  <a:srgbClr val="000000"/>
                </a:solidFill>
                <a:effectLst/>
                <a:ea typeface="B Mitra" pitchFamily="2" charset="-78"/>
                <a:cs typeface="B Nazanin" pitchFamily="2" charset="-78"/>
              </a:rPr>
              <a:t>عملیات تصویربرداری هوایی</a:t>
            </a:r>
            <a:endParaRPr kumimoji="0" lang="en-US" altLang="en-US" sz="1600" b="1" i="0" u="none" strike="noStrike" cap="none" normalizeH="0" baseline="0" dirty="0">
              <a:ln>
                <a:noFill/>
              </a:ln>
              <a:solidFill>
                <a:schemeClr val="tx1"/>
              </a:solidFill>
              <a:effectLst/>
            </a:endParaRPr>
          </a:p>
          <a:p>
            <a:pPr marL="285750" marR="0" lvl="0" indent="-285750" algn="r" defTabSz="914400" rtl="1" eaLnBrk="0" fontAlgn="base" latinLnBrk="0" hangingPunct="0">
              <a:lnSpc>
                <a:spcPct val="300000"/>
              </a:lnSpc>
              <a:spcBef>
                <a:spcPct val="0"/>
              </a:spcBef>
              <a:spcAft>
                <a:spcPct val="0"/>
              </a:spcAft>
              <a:buClrTx/>
              <a:buSzTx/>
              <a:buFont typeface="Wingdings" panose="05000000000000000000" pitchFamily="2" charset="2"/>
              <a:buChar char="ü"/>
              <a:tabLst>
                <a:tab pos="5726113" algn="r"/>
              </a:tabLst>
            </a:pPr>
            <a:r>
              <a:rPr kumimoji="0" lang="ar-SA"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کنترل‌های قبل از پرواز</a:t>
            </a:r>
            <a:endParaRPr kumimoji="0" lang="en-US" altLang="en-US" sz="1400" i="0" u="none" strike="noStrike" cap="none" normalizeH="0" baseline="0" dirty="0">
              <a:ln>
                <a:noFill/>
              </a:ln>
              <a:solidFill>
                <a:schemeClr val="tx1"/>
              </a:solidFill>
              <a:effectLst/>
            </a:endParaRPr>
          </a:p>
          <a:p>
            <a:pPr marL="285750" marR="0" lvl="0" indent="-285750" algn="r" defTabSz="914400" rtl="1" eaLnBrk="0" fontAlgn="base" latinLnBrk="0" hangingPunct="0">
              <a:lnSpc>
                <a:spcPct val="300000"/>
              </a:lnSpc>
              <a:spcBef>
                <a:spcPct val="0"/>
              </a:spcBef>
              <a:spcAft>
                <a:spcPct val="0"/>
              </a:spcAft>
              <a:buClrTx/>
              <a:buSzTx/>
              <a:buFont typeface="Wingdings" panose="05000000000000000000" pitchFamily="2" charset="2"/>
              <a:buChar char="ü"/>
              <a:tabLst>
                <a:tab pos="5726113" algn="r"/>
              </a:tabLst>
            </a:pPr>
            <a:r>
              <a:rPr kumimoji="0" lang="ar-SA"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rPr>
              <a:t>کنترل‌های حین پرواز</a:t>
            </a:r>
            <a:endParaRPr kumimoji="0" lang="fa-IR" altLang="en-US" sz="1400" i="0" u="none" strike="noStrike" cap="none" normalizeH="0" baseline="0" dirty="0">
              <a:ln>
                <a:noFill/>
              </a:ln>
              <a:solidFill>
                <a:schemeClr val="tx1"/>
              </a:solidFill>
              <a:effectLst/>
              <a:latin typeface="Times New Roman" pitchFamily="18" charset="0"/>
              <a:ea typeface="Calibri" pitchFamily="34" charset="0"/>
              <a:cs typeface="B Nazanin" pitchFamily="2" charset="-78"/>
            </a:endParaRPr>
          </a:p>
          <a:p>
            <a:pPr marL="342900" marR="0" lvl="0" indent="-342900" algn="r" defTabSz="914400" rtl="1" eaLnBrk="0" fontAlgn="base" latinLnBrk="0" hangingPunct="0">
              <a:lnSpc>
                <a:spcPct val="300000"/>
              </a:lnSpc>
              <a:spcBef>
                <a:spcPct val="0"/>
              </a:spcBef>
              <a:spcAft>
                <a:spcPct val="0"/>
              </a:spcAft>
              <a:buClrTx/>
              <a:buSzTx/>
              <a:buFont typeface="Wingdings" panose="05000000000000000000" pitchFamily="2" charset="2"/>
              <a:buChar char="ü"/>
              <a:tabLst>
                <a:tab pos="5726113" algn="r"/>
              </a:tabLst>
            </a:pPr>
            <a:r>
              <a:rPr lang="fa-IR" altLang="en-US" sz="1400" dirty="0">
                <a:latin typeface="Times New Roman" pitchFamily="18" charset="0"/>
                <a:cs typeface="B Nazanin" pitchFamily="2" charset="-78"/>
              </a:rPr>
              <a:t>کنترل های یعد از پرواز</a:t>
            </a:r>
          </a:p>
          <a:p>
            <a:pPr marL="342900" indent="-342900" algn="r" rtl="1">
              <a:lnSpc>
                <a:spcPct val="300000"/>
              </a:lnSpc>
              <a:spcAft>
                <a:spcPts val="0"/>
              </a:spcAft>
              <a:buFont typeface="Wingdings" panose="05000000000000000000" pitchFamily="2" charset="2"/>
              <a:buChar char="ü"/>
            </a:pPr>
            <a:r>
              <a:rPr lang="fa-IR" sz="1400" dirty="0">
                <a:latin typeface="Times New Roman"/>
                <a:ea typeface="Calibri"/>
                <a:cs typeface="B Nazanin"/>
              </a:rPr>
              <a:t>تهیه گزارش تصویربرداری</a:t>
            </a:r>
            <a:endParaRPr lang="en-US" sz="1200" dirty="0">
              <a:latin typeface="Times New Roman"/>
              <a:ea typeface="Calibri"/>
              <a:cs typeface="B Nazanin"/>
            </a:endParaRPr>
          </a:p>
          <a:p>
            <a:pPr marL="342900" indent="-342900" algn="r" rtl="1">
              <a:lnSpc>
                <a:spcPct val="300000"/>
              </a:lnSpc>
              <a:spcAft>
                <a:spcPts val="0"/>
              </a:spcAft>
              <a:buFont typeface="Wingdings" panose="05000000000000000000" pitchFamily="2" charset="2"/>
              <a:buChar char="ü"/>
            </a:pPr>
            <a:r>
              <a:rPr lang="fa-IR" sz="1400" dirty="0">
                <a:latin typeface="Times New Roman"/>
                <a:ea typeface="Calibri"/>
                <a:cs typeface="B Nazanin"/>
              </a:rPr>
              <a:t>تهیه اندکس پرواز</a:t>
            </a:r>
            <a:endParaRPr lang="en-US" sz="1200" dirty="0">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tx1"/>
              </a:solidFill>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2933700"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1" y="2395537"/>
            <a:ext cx="3981473" cy="345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1" y="2790826"/>
            <a:ext cx="3048239" cy="386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925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73412" y="664823"/>
            <a:ext cx="6096000" cy="4647426"/>
          </a:xfrm>
          <a:prstGeom prst="rect">
            <a:avLst/>
          </a:prstGeom>
        </p:spPr>
        <p:txBody>
          <a:bodyPr>
            <a:spAutoFit/>
          </a:bodyPr>
          <a:lstStyle/>
          <a:p>
            <a:pPr lvl="0" algn="r" rtl="1">
              <a:lnSpc>
                <a:spcPct val="120000"/>
              </a:lnSpc>
              <a:spcAft>
                <a:spcPts val="0"/>
              </a:spcAft>
            </a:pPr>
            <a:r>
              <a:rPr lang="fa-IR" altLang="en-US" b="1" dirty="0">
                <a:solidFill>
                  <a:srgbClr val="000000"/>
                </a:solidFill>
                <a:ea typeface="B Mitra" pitchFamily="2" charset="-78"/>
                <a:cs typeface="B Nazanin" pitchFamily="2" charset="-78"/>
              </a:rPr>
              <a:t>2. </a:t>
            </a:r>
            <a:r>
              <a:rPr lang="ar-SA" altLang="en-US" b="1" dirty="0">
                <a:solidFill>
                  <a:srgbClr val="000000"/>
                </a:solidFill>
                <a:ea typeface="B Mitra" pitchFamily="2" charset="-78"/>
                <a:cs typeface="B Nazanin" pitchFamily="2" charset="-78"/>
              </a:rPr>
              <a:t>عملیات تصویربرداری هوایی</a:t>
            </a:r>
            <a:endParaRPr lang="en-US" altLang="en-US" b="1" dirty="0"/>
          </a:p>
          <a:p>
            <a:pPr algn="r" rtl="1">
              <a:lnSpc>
                <a:spcPct val="120000"/>
              </a:lnSpc>
              <a:spcAft>
                <a:spcPts val="0"/>
              </a:spcAft>
            </a:pPr>
            <a:endParaRPr lang="fa-IR"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fa-IR" dirty="0">
                <a:latin typeface="Times New Roman"/>
                <a:ea typeface="Calibri"/>
                <a:cs typeface="B Nazanin"/>
              </a:rPr>
              <a:t>انجام مشاهدات تعیین موقعیت مراکز تصویربرداری و تعیین وضعیت تصاویر</a:t>
            </a:r>
          </a:p>
          <a:p>
            <a:pPr marL="285750" indent="-285750" algn="r" rtl="1">
              <a:lnSpc>
                <a:spcPct val="120000"/>
              </a:lnSpc>
              <a:spcAft>
                <a:spcPts val="0"/>
              </a:spcAft>
              <a:buFont typeface="Wingdings" panose="05000000000000000000" pitchFamily="2" charset="2"/>
              <a:buChar char="ü"/>
            </a:pPr>
            <a:endParaRPr lang="fa-IR" sz="1400" dirty="0">
              <a:latin typeface="Times New Roman"/>
              <a:ea typeface="Calibri"/>
              <a:cs typeface="B Nazanin"/>
            </a:endParaRPr>
          </a:p>
          <a:p>
            <a:pPr lvl="2" indent="180340" algn="just" rtl="1">
              <a:spcAft>
                <a:spcPts val="0"/>
              </a:spcAft>
            </a:pPr>
            <a:r>
              <a:rPr lang="fa-IR" sz="1600" dirty="0">
                <a:latin typeface="Times New Roman"/>
                <a:ea typeface="Calibri"/>
                <a:cs typeface="B Nazanin"/>
              </a:rPr>
              <a:t>اتصال سیستم اندازه‌گیری اینرشیال </a:t>
            </a:r>
            <a:r>
              <a:rPr lang="en-US" sz="1400" dirty="0">
                <a:latin typeface="Times New Roman"/>
                <a:ea typeface="Calibri"/>
                <a:cs typeface="B Nazanin"/>
              </a:rPr>
              <a:t>IMU</a:t>
            </a:r>
            <a:r>
              <a:rPr lang="fa-IR" sz="1600" dirty="0">
                <a:latin typeface="Times New Roman"/>
                <a:ea typeface="Calibri"/>
                <a:cs typeface="B Nazanin"/>
              </a:rPr>
              <a:t> به پهپاد</a:t>
            </a:r>
          </a:p>
          <a:p>
            <a:pPr lvl="2" indent="180340" algn="just" rtl="1">
              <a:spcAft>
                <a:spcPts val="0"/>
              </a:spcAft>
            </a:pPr>
            <a:r>
              <a:rPr lang="fa-IR" sz="1600" dirty="0">
                <a:latin typeface="Times New Roman"/>
                <a:ea typeface="Calibri"/>
                <a:cs typeface="B Nazanin"/>
              </a:rPr>
              <a:t> وضعیت لحظه­ای دوربین </a:t>
            </a:r>
            <a:r>
              <a:rPr lang="en-US" sz="1100" dirty="0">
                <a:latin typeface="Times New Roman"/>
                <a:ea typeface="Times New Roman"/>
                <a:cs typeface="B Mitra"/>
              </a:rPr>
              <a:t>Inertial Measuring Unit</a:t>
            </a:r>
          </a:p>
          <a:p>
            <a:pPr algn="r" rtl="1">
              <a:lnSpc>
                <a:spcPct val="120000"/>
              </a:lnSpc>
              <a:spcAft>
                <a:spcPts val="0"/>
              </a:spcAft>
            </a:pPr>
            <a:endParaRPr lang="en-US" sz="1400" dirty="0">
              <a:latin typeface="Times New Roman"/>
              <a:ea typeface="Calibri"/>
              <a:cs typeface="B Nazanin"/>
            </a:endParaRPr>
          </a:p>
          <a:p>
            <a:pPr algn="r" rtl="1">
              <a:lnSpc>
                <a:spcPct val="120000"/>
              </a:lnSpc>
              <a:spcAft>
                <a:spcPts val="0"/>
              </a:spcAft>
            </a:pPr>
            <a:endParaRPr lang="en-US" sz="14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fa-IR" dirty="0">
                <a:latin typeface="Times New Roman"/>
                <a:ea typeface="Calibri"/>
                <a:cs typeface="B Nazanin"/>
              </a:rPr>
              <a:t>مشاهدات </a:t>
            </a:r>
            <a:r>
              <a:rPr lang="ar-SA" dirty="0">
                <a:latin typeface="Times New Roman"/>
                <a:ea typeface="Calibri"/>
                <a:cs typeface="B Nazanin"/>
              </a:rPr>
              <a:t>تعیین موقعیت مراکز </a:t>
            </a:r>
            <a:r>
              <a:rPr lang="fa-IR" dirty="0">
                <a:latin typeface="Times New Roman"/>
                <a:ea typeface="Calibri"/>
                <a:cs typeface="B Nazanin"/>
              </a:rPr>
              <a:t>تصویربرداری</a:t>
            </a:r>
            <a:endParaRPr lang="en-US" sz="14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ar-SA" dirty="0">
                <a:latin typeface="Times New Roman"/>
                <a:ea typeface="Calibri"/>
                <a:cs typeface="B Nazanin"/>
              </a:rPr>
              <a:t>مشاهدات تعیین وضعیت تصاویر</a:t>
            </a:r>
            <a:endParaRPr lang="en-US"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endParaRPr lang="en-US" sz="14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endParaRPr lang="en-US" sz="1400" dirty="0">
              <a:latin typeface="Times New Roman"/>
              <a:ea typeface="Calibri"/>
              <a:cs typeface="B Nazanin"/>
            </a:endParaRPr>
          </a:p>
          <a:p>
            <a:pPr marL="285750" indent="-285750" algn="r" rtl="1">
              <a:lnSpc>
                <a:spcPct val="120000"/>
              </a:lnSpc>
              <a:spcAft>
                <a:spcPts val="0"/>
              </a:spcAft>
              <a:buFont typeface="Wingdings" panose="05000000000000000000" pitchFamily="2" charset="2"/>
              <a:buChar char="ü"/>
            </a:pPr>
            <a:r>
              <a:rPr lang="ar-SA" dirty="0">
                <a:latin typeface="Times New Roman"/>
                <a:ea typeface="Calibri"/>
                <a:cs typeface="B Nazanin"/>
              </a:rPr>
              <a:t>عملیات تکمیلی زمینی</a:t>
            </a:r>
            <a:endParaRPr lang="fa-IR" dirty="0">
              <a:latin typeface="Times New Roman"/>
              <a:ea typeface="Calibri"/>
              <a:cs typeface="B Nazanin"/>
            </a:endParaRPr>
          </a:p>
          <a:p>
            <a:pPr indent="180340" algn="r" rtl="1">
              <a:lnSpc>
                <a:spcPct val="120000"/>
              </a:lnSpc>
              <a:spcAft>
                <a:spcPts val="0"/>
              </a:spcAft>
            </a:pPr>
            <a:r>
              <a:rPr lang="ar-SA" sz="1400" dirty="0">
                <a:latin typeface="Times New Roman"/>
                <a:ea typeface="Calibri"/>
                <a:cs typeface="B Nazanin"/>
              </a:rPr>
              <a:t>گویا سازی نقشه</a:t>
            </a:r>
            <a:endParaRPr lang="en-US" sz="1400" dirty="0">
              <a:latin typeface="Times New Roman"/>
              <a:ea typeface="Calibri"/>
              <a:cs typeface="B Nazanin"/>
            </a:endParaRPr>
          </a:p>
          <a:p>
            <a:pPr indent="180340" algn="r" rtl="1">
              <a:lnSpc>
                <a:spcPct val="120000"/>
              </a:lnSpc>
              <a:spcAft>
                <a:spcPts val="0"/>
              </a:spcAft>
            </a:pPr>
            <a:r>
              <a:rPr lang="ar-SA" sz="1400" dirty="0">
                <a:latin typeface="Times New Roman"/>
                <a:ea typeface="Calibri"/>
                <a:cs typeface="B Nazanin"/>
              </a:rPr>
              <a:t> تکمیل زمینی عوارض فتوگرامتری</a:t>
            </a:r>
            <a:endParaRPr lang="en-US" sz="1400" dirty="0">
              <a:latin typeface="Times New Roman"/>
              <a:ea typeface="Calibri"/>
              <a:cs typeface="B Nazanin"/>
            </a:endParaRPr>
          </a:p>
          <a:p>
            <a:pPr indent="180340" algn="r" rtl="1">
              <a:lnSpc>
                <a:spcPct val="120000"/>
              </a:lnSpc>
              <a:spcAft>
                <a:spcPts val="0"/>
              </a:spcAft>
            </a:pPr>
            <a:r>
              <a:rPr lang="ar-SA" sz="1400" dirty="0">
                <a:latin typeface="Times New Roman"/>
                <a:ea typeface="Calibri"/>
                <a:cs typeface="B Nazanin"/>
              </a:rPr>
              <a:t>تعیین حدود پارسلها و جداسازی بالکنها</a:t>
            </a:r>
            <a:endParaRPr lang="en-US" sz="1400" dirty="0">
              <a:effectLst/>
              <a:latin typeface="Times New Roman"/>
              <a:ea typeface="Calibri"/>
              <a:cs typeface="B Nazanin"/>
            </a:endParaRPr>
          </a:p>
        </p:txBody>
      </p:sp>
      <p:sp>
        <p:nvSpPr>
          <p:cNvPr id="7" name="文本框 5"/>
          <p:cNvSpPr txBox="1"/>
          <p:nvPr/>
        </p:nvSpPr>
        <p:spPr bwMode="auto">
          <a:xfrm>
            <a:off x="7521412" y="269475"/>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عملیات میدانی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03" y="269475"/>
            <a:ext cx="4812394" cy="26880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78" y="3291177"/>
            <a:ext cx="3283472" cy="2719097"/>
          </a:xfrm>
          <a:prstGeom prst="rect">
            <a:avLst/>
          </a:prstGeom>
        </p:spPr>
      </p:pic>
    </p:spTree>
    <p:extLst>
      <p:ext uri="{BB962C8B-B14F-4D97-AF65-F5344CB8AC3E}">
        <p14:creationId xmlns:p14="http://schemas.microsoft.com/office/powerpoint/2010/main" val="190978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3076" name="组合 9"/>
          <p:cNvGrpSpPr>
            <a:grpSpLocks/>
          </p:cNvGrpSpPr>
          <p:nvPr/>
        </p:nvGrpSpPr>
        <p:grpSpPr bwMode="auto">
          <a:xfrm>
            <a:off x="4283075" y="2127250"/>
            <a:ext cx="4194175" cy="989013"/>
            <a:chOff x="4876801" y="2157501"/>
            <a:chExt cx="4194513" cy="988207"/>
          </a:xfrm>
        </p:grpSpPr>
        <p:grpSp>
          <p:nvGrpSpPr>
            <p:cNvPr id="3081" name="组合 6"/>
            <p:cNvGrpSpPr>
              <a:grpSpLocks/>
            </p:cNvGrpSpPr>
            <p:nvPr/>
          </p:nvGrpSpPr>
          <p:grpSpPr bwMode="auto">
            <a:xfrm>
              <a:off x="8083109" y="2157501"/>
              <a:ext cx="988205" cy="988205"/>
              <a:chOff x="5011509" y="2228555"/>
              <a:chExt cx="559904" cy="559904"/>
            </a:xfrm>
          </p:grpSpPr>
          <p:sp>
            <p:nvSpPr>
              <p:cNvPr id="8" name="椭圆 7"/>
              <p:cNvSpPr/>
              <p:nvPr/>
            </p:nvSpPr>
            <p:spPr bwMode="auto">
              <a:xfrm>
                <a:off x="5011906" y="2228555"/>
                <a:ext cx="559507" cy="559905"/>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3085" name="文本框 8"/>
              <p:cNvSpPr txBox="1">
                <a:spLocks noChangeArrowheads="1"/>
              </p:cNvSpPr>
              <p:nvPr/>
            </p:nvSpPr>
            <p:spPr bwMode="auto">
              <a:xfrm>
                <a:off x="5165498" y="2307968"/>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dirty="0">
                    <a:solidFill>
                      <a:schemeClr val="bg1"/>
                    </a:solidFill>
                    <a:latin typeface="Microsoft YaHei" pitchFamily="34" charset="-122"/>
                    <a:ea typeface="Microsoft YaHei" pitchFamily="34" charset="-122"/>
                    <a:cs typeface="B Zar" pitchFamily="2" charset="-78"/>
                    <a:sym typeface="Microsoft YaHei" pitchFamily="34" charset="-122"/>
                  </a:rPr>
                  <a:t>2</a:t>
                </a:r>
                <a:endParaRPr lang="zh-CN" altLang="en-US" sz="4000" dirty="0">
                  <a:solidFill>
                    <a:schemeClr val="bg1"/>
                  </a:solidFill>
                  <a:latin typeface="Microsoft YaHei" pitchFamily="34" charset="-122"/>
                  <a:ea typeface="Microsoft YaHei" pitchFamily="34" charset="-122"/>
                  <a:cs typeface="B Zar" pitchFamily="2" charset="-78"/>
                  <a:sym typeface="Microsoft YaHei" pitchFamily="34" charset="-122"/>
                </a:endParaRPr>
              </a:p>
            </p:txBody>
          </p:sp>
        </p:grpSp>
        <p:sp>
          <p:nvSpPr>
            <p:cNvPr id="3082" name="矩形 2"/>
            <p:cNvSpPr>
              <a:spLocks noChangeArrowheads="1"/>
            </p:cNvSpPr>
            <p:nvPr/>
          </p:nvSpPr>
          <p:spPr bwMode="auto">
            <a:xfrm>
              <a:off x="4876801" y="2157503"/>
              <a:ext cx="3181350"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6" name="文本框 5"/>
            <p:cNvSpPr txBox="1"/>
            <p:nvPr/>
          </p:nvSpPr>
          <p:spPr>
            <a:xfrm>
              <a:off x="5014925" y="2297087"/>
              <a:ext cx="2905359" cy="707309"/>
            </a:xfrm>
            <a:prstGeom prst="rect">
              <a:avLst/>
            </a:prstGeom>
            <a:noFill/>
          </p:spPr>
          <p:txBody>
            <a:bodyPr>
              <a:spAutoFit/>
            </a:bodyPr>
            <a:lstStyle/>
            <a:p>
              <a:pPr algn="ctr" rtl="1"/>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3077" name="Group 10"/>
          <p:cNvGrpSpPr>
            <a:grpSpLocks/>
          </p:cNvGrpSpPr>
          <p:nvPr/>
        </p:nvGrpSpPr>
        <p:grpSpPr bwMode="auto">
          <a:xfrm>
            <a:off x="9739313" y="1273175"/>
            <a:ext cx="1320800" cy="1338263"/>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3080"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806" y="2611438"/>
            <a:ext cx="1252538" cy="1252538"/>
          </a:xfrm>
          <a:prstGeom prst="rect">
            <a:avLst/>
          </a:prstGeom>
        </p:spPr>
      </p:pic>
    </p:spTree>
    <p:extLst>
      <p:ext uri="{BB962C8B-B14F-4D97-AF65-F5344CB8AC3E}">
        <p14:creationId xmlns:p14="http://schemas.microsoft.com/office/powerpoint/2010/main" val="962063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6"/>
          <p:cNvSpPr/>
          <p:nvPr/>
        </p:nvSpPr>
        <p:spPr>
          <a:xfrm>
            <a:off x="2366580" y="772177"/>
            <a:ext cx="7612656" cy="400110"/>
          </a:xfrm>
          <a:prstGeom prst="rect">
            <a:avLst/>
          </a:prstGeom>
        </p:spPr>
        <p:txBody>
          <a:bodyPr wrap="square">
            <a:spAutoFit/>
          </a:bodyPr>
          <a:lstStyle/>
          <a:p>
            <a:pPr algn="r" rtl="1"/>
            <a:r>
              <a:rPr lang="fa-IR" sz="2000" b="1" dirty="0">
                <a:latin typeface="Times New Roman"/>
                <a:cs typeface="B Nazanin"/>
              </a:rPr>
              <a:t>پیش پردازش تصاویر</a:t>
            </a:r>
            <a:endParaRPr lang="en-US" sz="2000" b="1" dirty="0"/>
          </a:p>
        </p:txBody>
      </p:sp>
      <p:sp>
        <p:nvSpPr>
          <p:cNvPr id="8" name="Rectangle 7"/>
          <p:cNvSpPr/>
          <p:nvPr/>
        </p:nvSpPr>
        <p:spPr>
          <a:xfrm>
            <a:off x="3195802" y="1311156"/>
            <a:ext cx="6591969" cy="1908215"/>
          </a:xfrm>
          <a:prstGeom prst="rect">
            <a:avLst/>
          </a:prstGeom>
        </p:spPr>
        <p:txBody>
          <a:bodyPr wrap="square">
            <a:spAutoFit/>
          </a:bodyPr>
          <a:lstStyle/>
          <a:p>
            <a:pPr indent="180340" algn="r" rtl="1">
              <a:lnSpc>
                <a:spcPct val="120000"/>
              </a:lnSpc>
              <a:spcAft>
                <a:spcPts val="0"/>
              </a:spcAft>
            </a:pPr>
            <a:r>
              <a:rPr lang="ar-SA" b="1" dirty="0">
                <a:solidFill>
                  <a:srgbClr val="000000"/>
                </a:solidFill>
                <a:latin typeface="Times New Roman Bold"/>
                <a:ea typeface="Times New Roman"/>
                <a:cs typeface="B Nazanin"/>
              </a:rPr>
              <a:t>ارزیابی و کاهش نویز تصاویر</a:t>
            </a:r>
            <a:endParaRPr lang="fa-IR" b="1" dirty="0">
              <a:solidFill>
                <a:srgbClr val="000000"/>
              </a:solidFill>
              <a:latin typeface="Times New Roman Bold"/>
              <a:ea typeface="Times New Roman"/>
              <a:cs typeface="B Nazanin"/>
            </a:endParaRPr>
          </a:p>
          <a:p>
            <a:pPr indent="180340" algn="r" rtl="1">
              <a:lnSpc>
                <a:spcPct val="120000"/>
              </a:lnSpc>
              <a:spcAft>
                <a:spcPts val="0"/>
              </a:spcAft>
            </a:pPr>
            <a:endParaRPr lang="en-US" b="1" dirty="0">
              <a:solidFill>
                <a:srgbClr val="000000"/>
              </a:solidFill>
              <a:latin typeface="Times New Roman Bold"/>
              <a:ea typeface="Times New Roman"/>
              <a:cs typeface="B Nazanin"/>
            </a:endParaRPr>
          </a:p>
          <a:p>
            <a:pPr indent="180340" algn="r" rtl="1">
              <a:lnSpc>
                <a:spcPct val="120000"/>
              </a:lnSpc>
              <a:spcAft>
                <a:spcPts val="0"/>
              </a:spcAft>
            </a:pPr>
            <a:r>
              <a:rPr lang="ar-SA" b="1" dirty="0">
                <a:solidFill>
                  <a:srgbClr val="000000"/>
                </a:solidFill>
                <a:latin typeface="Times New Roman Bold"/>
                <a:ea typeface="Times New Roman"/>
                <a:cs typeface="B Nazanin"/>
              </a:rPr>
              <a:t>بهبود روشنایی و کنتراست تصاویر</a:t>
            </a:r>
            <a:endParaRPr lang="en-US" b="1" dirty="0">
              <a:solidFill>
                <a:srgbClr val="000000"/>
              </a:solidFill>
              <a:latin typeface="Times New Roman Bold"/>
              <a:ea typeface="Times New Roman"/>
              <a:cs typeface="B Nazanin"/>
            </a:endParaRPr>
          </a:p>
          <a:p>
            <a:pPr indent="180340" algn="r" rtl="1">
              <a:lnSpc>
                <a:spcPct val="120000"/>
              </a:lnSpc>
              <a:spcAft>
                <a:spcPts val="0"/>
              </a:spcAft>
            </a:pPr>
            <a:endParaRPr lang="en-US" b="1" dirty="0">
              <a:solidFill>
                <a:srgbClr val="000000"/>
              </a:solidFill>
              <a:latin typeface="Times New Roman Bold"/>
              <a:ea typeface="Times New Roman"/>
              <a:cs typeface="B Nazanin"/>
            </a:endParaRPr>
          </a:p>
          <a:p>
            <a:pPr algn="r" rtl="1">
              <a:lnSpc>
                <a:spcPct val="120000"/>
              </a:lnSpc>
              <a:spcBef>
                <a:spcPts val="1200"/>
              </a:spcBef>
              <a:spcAft>
                <a:spcPts val="300"/>
              </a:spcAft>
            </a:pPr>
            <a:r>
              <a:rPr lang="ar-SA" b="1" dirty="0">
                <a:solidFill>
                  <a:srgbClr val="000000"/>
                </a:solidFill>
                <a:latin typeface="Times New Roman Bold"/>
                <a:ea typeface="Times New Roman"/>
                <a:cs typeface="B Nazanin"/>
              </a:rPr>
              <a:t>کاهش تصاویر 16 بیتی خام به 8 بیتی</a:t>
            </a:r>
            <a:endParaRPr lang="en-US" sz="1600" b="1" dirty="0">
              <a:solidFill>
                <a:srgbClr val="000000"/>
              </a:solidFill>
              <a:effectLst/>
              <a:latin typeface="Times New Roman Bold"/>
              <a:ea typeface="Times New Roman"/>
              <a:cs typeface="B Nazanin"/>
            </a:endParaRPr>
          </a:p>
        </p:txBody>
      </p:sp>
      <p:pic>
        <p:nvPicPr>
          <p:cNvPr id="10" name="Picture 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93674" y="346005"/>
            <a:ext cx="3932262" cy="26327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41" y="3048201"/>
            <a:ext cx="6041949" cy="3383491"/>
          </a:xfrm>
          <a:prstGeom prst="rect">
            <a:avLst/>
          </a:prstGeom>
        </p:spPr>
      </p:pic>
    </p:spTree>
    <p:extLst>
      <p:ext uri="{BB962C8B-B14F-4D97-AF65-F5344CB8AC3E}">
        <p14:creationId xmlns:p14="http://schemas.microsoft.com/office/powerpoint/2010/main" val="190978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6"/>
          <p:cNvSpPr/>
          <p:nvPr/>
        </p:nvSpPr>
        <p:spPr>
          <a:xfrm>
            <a:off x="2442065" y="551947"/>
            <a:ext cx="7612656" cy="984885"/>
          </a:xfrm>
          <a:prstGeom prst="rect">
            <a:avLst/>
          </a:prstGeom>
        </p:spPr>
        <p:txBody>
          <a:bodyPr wrap="square">
            <a:spAutoFit/>
          </a:bodyPr>
          <a:lstStyle/>
          <a:p>
            <a:pPr algn="r" rtl="1"/>
            <a:r>
              <a:rPr lang="fa-IR" sz="2000" b="1" dirty="0">
                <a:latin typeface="Times New Roman"/>
                <a:ea typeface="Calibri"/>
                <a:cs typeface="B Nazanin"/>
              </a:rPr>
              <a:t>پردازش داده های کمکی</a:t>
            </a:r>
          </a:p>
          <a:p>
            <a:pPr algn="r" rtl="1"/>
            <a:endParaRPr lang="en-US" sz="2000" b="1" dirty="0">
              <a:latin typeface="Times New Roman"/>
              <a:ea typeface="Calibri"/>
              <a:cs typeface="B Nazanin"/>
            </a:endParaRPr>
          </a:p>
          <a:p>
            <a:pPr algn="r" rtl="1"/>
            <a:r>
              <a:rPr lang="ar-SA" dirty="0">
                <a:latin typeface="Times New Roman"/>
                <a:ea typeface="Calibri"/>
                <a:cs typeface="B Nazanin"/>
              </a:rPr>
              <a:t>د</a:t>
            </a:r>
            <a:r>
              <a:rPr lang="ar-SA" b="1" dirty="0">
                <a:latin typeface="Times New Roman"/>
                <a:ea typeface="Calibri"/>
                <a:cs typeface="B Nazanin"/>
              </a:rPr>
              <a:t>اده‌های کمکی در فتوگرامتری </a:t>
            </a:r>
            <a:r>
              <a:rPr lang="fa-IR" b="1" dirty="0">
                <a:latin typeface="Times New Roman"/>
                <a:ea typeface="Calibri"/>
                <a:cs typeface="B Nazanin"/>
              </a:rPr>
              <a:t>: </a:t>
            </a:r>
            <a:r>
              <a:rPr lang="ar-SA" dirty="0">
                <a:latin typeface="Times New Roman"/>
                <a:ea typeface="Calibri"/>
                <a:cs typeface="B Nazanin"/>
              </a:rPr>
              <a:t>کلیه داده­های هندسی به‌جز مختصات عکسی و نقاط کنترل زمینی </a:t>
            </a:r>
            <a:endParaRPr lang="en-US" dirty="0"/>
          </a:p>
        </p:txBody>
      </p:sp>
      <p:sp>
        <p:nvSpPr>
          <p:cNvPr id="8" name="Rectangle 7"/>
          <p:cNvSpPr/>
          <p:nvPr/>
        </p:nvSpPr>
        <p:spPr>
          <a:xfrm>
            <a:off x="3708592" y="1717562"/>
            <a:ext cx="6096000" cy="1477328"/>
          </a:xfrm>
          <a:prstGeom prst="rect">
            <a:avLst/>
          </a:prstGeom>
        </p:spPr>
        <p:txBody>
          <a:bodyPr>
            <a:spAutoFit/>
          </a:bodyPr>
          <a:lstStyle/>
          <a:p>
            <a:pPr algn="r" rtl="1"/>
            <a:r>
              <a:rPr lang="ar-SA" dirty="0">
                <a:latin typeface="Times New Roman"/>
                <a:ea typeface="Calibri"/>
                <a:cs typeface="B Nazanin"/>
              </a:rPr>
              <a:t>مشاهدات تعیین موقعیت مراکز تصویربرداری</a:t>
            </a:r>
            <a:endParaRPr lang="fa-IR" dirty="0">
              <a:latin typeface="Times New Roman"/>
              <a:ea typeface="Calibri"/>
              <a:cs typeface="B Nazanin"/>
            </a:endParaRPr>
          </a:p>
          <a:p>
            <a:pPr algn="r" rtl="1"/>
            <a:r>
              <a:rPr lang="ar-SA" dirty="0">
                <a:latin typeface="Times New Roman"/>
                <a:ea typeface="Calibri"/>
                <a:cs typeface="B Nazanin"/>
              </a:rPr>
              <a:t> مشاهدات تعیین وضعیت تصاویر</a:t>
            </a:r>
            <a:endParaRPr lang="fa-IR" dirty="0">
              <a:latin typeface="Times New Roman"/>
              <a:ea typeface="Calibri"/>
              <a:cs typeface="B Nazanin"/>
            </a:endParaRPr>
          </a:p>
          <a:p>
            <a:pPr algn="r" rtl="1"/>
            <a:r>
              <a:rPr lang="ar-SA" dirty="0">
                <a:latin typeface="Times New Roman"/>
                <a:ea typeface="Calibri"/>
                <a:cs typeface="B Nazanin"/>
              </a:rPr>
              <a:t> مشاهدات ژئودتیک عوارض زمینی (فاصله، زاویه)</a:t>
            </a:r>
            <a:endParaRPr lang="fa-IR" dirty="0">
              <a:latin typeface="Times New Roman"/>
              <a:ea typeface="Calibri"/>
              <a:cs typeface="B Nazanin"/>
            </a:endParaRPr>
          </a:p>
          <a:p>
            <a:pPr algn="r" rtl="1"/>
            <a:r>
              <a:rPr lang="ar-SA" dirty="0">
                <a:latin typeface="Times New Roman"/>
                <a:ea typeface="Calibri"/>
                <a:cs typeface="B Nazanin"/>
              </a:rPr>
              <a:t> مشاهدات ارتفاعی و اختلاف ارتفاع </a:t>
            </a:r>
            <a:endParaRPr lang="fa-IR" dirty="0">
              <a:latin typeface="Times New Roman"/>
              <a:ea typeface="Calibri"/>
              <a:cs typeface="B Nazanin"/>
            </a:endParaRPr>
          </a:p>
          <a:p>
            <a:pPr algn="r" rtl="1"/>
            <a:r>
              <a:rPr lang="ar-SA" dirty="0">
                <a:latin typeface="Times New Roman"/>
                <a:ea typeface="Calibri"/>
                <a:cs typeface="B Nazanin"/>
              </a:rPr>
              <a:t> مشاهدات مبتنی بر نقشه­ها و مدل‌های سه­بعدی موجود </a:t>
            </a:r>
            <a:endParaRPr lang="en-US" dirty="0"/>
          </a:p>
        </p:txBody>
      </p:sp>
      <p:sp>
        <p:nvSpPr>
          <p:cNvPr id="9" name="Rectangle 8"/>
          <p:cNvSpPr/>
          <p:nvPr/>
        </p:nvSpPr>
        <p:spPr>
          <a:xfrm>
            <a:off x="0" y="3292881"/>
            <a:ext cx="10066662" cy="1258806"/>
          </a:xfrm>
          <a:prstGeom prst="rect">
            <a:avLst/>
          </a:prstGeom>
        </p:spPr>
        <p:txBody>
          <a:bodyPr wrap="square">
            <a:spAutoFit/>
          </a:bodyPr>
          <a:lstStyle/>
          <a:p>
            <a:pPr marL="285750" indent="-285750" algn="r" rtl="1">
              <a:lnSpc>
                <a:spcPct val="120000"/>
              </a:lnSpc>
              <a:spcAft>
                <a:spcPts val="0"/>
              </a:spcAft>
              <a:buFont typeface="Wingdings" panose="05000000000000000000" pitchFamily="2" charset="2"/>
              <a:buChar char="ü"/>
            </a:pPr>
            <a:r>
              <a:rPr lang="fa-IR" b="1" dirty="0">
                <a:latin typeface="Times New Roman"/>
                <a:ea typeface="Calibri"/>
                <a:cs typeface="B Nazanin"/>
              </a:rPr>
              <a:t>محاسبات</a:t>
            </a:r>
            <a:r>
              <a:rPr lang="fa-IR" dirty="0">
                <a:latin typeface="Times New Roman"/>
                <a:ea typeface="Calibri"/>
                <a:cs typeface="B Nazanin"/>
              </a:rPr>
              <a:t> </a:t>
            </a:r>
            <a:r>
              <a:rPr lang="en-US" sz="1400" b="1" dirty="0">
                <a:latin typeface="Times New Roman"/>
                <a:ea typeface="Calibri"/>
                <a:cs typeface="B Nazanin"/>
              </a:rPr>
              <a:t>PPK</a:t>
            </a:r>
            <a:r>
              <a:rPr lang="fa-IR" b="1" dirty="0">
                <a:latin typeface="Times New Roman"/>
                <a:ea typeface="Calibri"/>
                <a:cs typeface="B Nazanin"/>
              </a:rPr>
              <a:t> تعیین موقعیت مرکز فاز آنتن </a:t>
            </a:r>
            <a:r>
              <a:rPr lang="en-US" sz="1400" b="1" dirty="0">
                <a:latin typeface="Times New Roman"/>
                <a:ea typeface="Calibri"/>
                <a:cs typeface="B Nazanin"/>
              </a:rPr>
              <a:t>GNSS</a:t>
            </a:r>
            <a:r>
              <a:rPr lang="fa-IR" b="1" dirty="0">
                <a:latin typeface="Times New Roman"/>
                <a:ea typeface="Calibri"/>
                <a:cs typeface="B Nazanin"/>
              </a:rPr>
              <a:t> متحرک در فواصل نسبتاً بلند</a:t>
            </a:r>
            <a:endParaRPr lang="en-US" sz="1400" dirty="0">
              <a:latin typeface="Times New Roman"/>
              <a:ea typeface="Calibri"/>
              <a:cs typeface="B Nazanin"/>
            </a:endParaRPr>
          </a:p>
          <a:p>
            <a:pPr marL="285750" lvl="0" indent="-285750" algn="just" rtl="1">
              <a:lnSpc>
                <a:spcPct val="120000"/>
              </a:lnSpc>
              <a:spcAft>
                <a:spcPts val="0"/>
              </a:spcAft>
              <a:buFont typeface="Wingdings" panose="05000000000000000000" pitchFamily="2" charset="2"/>
              <a:buChar char="ü"/>
            </a:pPr>
            <a:r>
              <a:rPr lang="fa-IR" b="1" dirty="0">
                <a:latin typeface="Times New Roman"/>
                <a:ea typeface="Calibri"/>
                <a:cs typeface="B Nazanin"/>
              </a:rPr>
              <a:t>محاسبات متراکم سازی مسیر حرکت و وضعیت لحظه­ای پرنده از طریق تلفیق مشاهدات </a:t>
            </a:r>
            <a:r>
              <a:rPr lang="en-US" sz="1400" b="1" dirty="0">
                <a:latin typeface="Times New Roman"/>
                <a:ea typeface="Calibri"/>
                <a:cs typeface="B Nazanin"/>
              </a:rPr>
              <a:t>IMU</a:t>
            </a:r>
            <a:r>
              <a:rPr lang="fa-IR" b="1" dirty="0">
                <a:latin typeface="Times New Roman"/>
                <a:ea typeface="Calibri"/>
                <a:cs typeface="B Nazanin"/>
              </a:rPr>
              <a:t> و </a:t>
            </a:r>
            <a:r>
              <a:rPr lang="en-US" sz="1400" b="1" dirty="0">
                <a:latin typeface="Times New Roman"/>
                <a:ea typeface="Calibri"/>
                <a:cs typeface="B Nazanin"/>
              </a:rPr>
              <a:t>GNSS</a:t>
            </a:r>
            <a:endParaRPr lang="en-US" sz="1400" dirty="0">
              <a:latin typeface="Times New Roman"/>
              <a:ea typeface="Calibri"/>
              <a:cs typeface="B Nazanin"/>
            </a:endParaRPr>
          </a:p>
          <a:p>
            <a:pPr marL="285750" lvl="0" indent="-285750" algn="just" rtl="1">
              <a:lnSpc>
                <a:spcPct val="120000"/>
              </a:lnSpc>
              <a:spcAft>
                <a:spcPts val="0"/>
              </a:spcAft>
              <a:buFont typeface="Wingdings" panose="05000000000000000000" pitchFamily="2" charset="2"/>
              <a:buChar char="ü"/>
            </a:pPr>
            <a:r>
              <a:rPr lang="fa-IR" b="1" dirty="0">
                <a:latin typeface="Times New Roman"/>
                <a:ea typeface="Calibri"/>
                <a:cs typeface="B Nazanin"/>
              </a:rPr>
              <a:t>استخراج پارامترهای توجیه خارجی تصویر</a:t>
            </a:r>
            <a:endParaRPr lang="en-US" sz="1400" dirty="0">
              <a:latin typeface="Times New Roman"/>
              <a:ea typeface="Calibri"/>
              <a:cs typeface="B Nazanin"/>
            </a:endParaRPr>
          </a:p>
          <a:p>
            <a:pPr indent="180340" algn="just" rtl="1">
              <a:spcAft>
                <a:spcPts val="0"/>
              </a:spcAft>
            </a:pPr>
            <a:endParaRPr lang="en-US" sz="1100" dirty="0">
              <a:effectLst/>
              <a:latin typeface="Times New Roman"/>
              <a:ea typeface="Times New Roman"/>
              <a:cs typeface="B Mitra"/>
            </a:endParaRPr>
          </a:p>
        </p:txBody>
      </p:sp>
    </p:spTree>
    <p:extLst>
      <p:ext uri="{BB962C8B-B14F-4D97-AF65-F5344CB8AC3E}">
        <p14:creationId xmlns:p14="http://schemas.microsoft.com/office/powerpoint/2010/main" val="3836155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p:cNvSpPr/>
          <p:nvPr/>
        </p:nvSpPr>
        <p:spPr bwMode="auto">
          <a:xfrm>
            <a:off x="4858860" y="4500646"/>
            <a:ext cx="6829425" cy="1778968"/>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pPr>
            <a:endParaRPr kumimoji="0" 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4614738" y="699129"/>
            <a:ext cx="593737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2400" b="1" dirty="0">
                <a:solidFill>
                  <a:srgbClr val="000000"/>
                </a:solidFill>
                <a:ea typeface="Calibri"/>
                <a:cs typeface="B Nazanin" pitchFamily="2" charset="-78"/>
              </a:rPr>
              <a:t>مثلث بندی</a:t>
            </a:r>
          </a:p>
          <a:p>
            <a:pPr lvl="0" indent="49213" algn="r" defTabSz="914400" rtl="1" eaLnBrk="0" hangingPunct="0">
              <a:lnSpc>
                <a:spcPct val="200000"/>
              </a:lnSpc>
            </a:pPr>
            <a:r>
              <a:rPr lang="fa-IR" sz="2000" b="1" dirty="0">
                <a:latin typeface="Times New Roman"/>
                <a:ea typeface="Calibri"/>
                <a:cs typeface="B Nazanin"/>
              </a:rPr>
              <a:t>هدف: </a:t>
            </a:r>
            <a:r>
              <a:rPr lang="ar-SA" sz="2000" b="1" dirty="0">
                <a:latin typeface="Times New Roman"/>
                <a:ea typeface="Calibri"/>
                <a:cs typeface="B Nazanin"/>
              </a:rPr>
              <a:t>تعیین پارامترهای توجیه داخلی، خارجی و مختصات سه‌بعدی نقاط گرهی </a:t>
            </a:r>
            <a:endParaRPr lang="en-US" sz="2000" b="1" dirty="0">
              <a:solidFill>
                <a:srgbClr val="000000"/>
              </a:solidFill>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600" b="1" dirty="0">
                <a:solidFill>
                  <a:srgbClr val="000000"/>
                </a:solidFill>
                <a:latin typeface="Times New Roman"/>
                <a:ea typeface="Calibri"/>
                <a:cs typeface="B Nazanin" pitchFamily="2" charset="-78"/>
              </a:rPr>
              <a:t>شناسایی نقاط گرهی درتصاویر پوشش دار ( روش عارضه مبنا)</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600" b="1" dirty="0">
                <a:solidFill>
                  <a:srgbClr val="000000"/>
                </a:solidFill>
                <a:latin typeface="Times New Roman"/>
                <a:ea typeface="Calibri"/>
                <a:cs typeface="B Nazanin" pitchFamily="2" charset="-78"/>
              </a:rPr>
              <a:t>شناسایی نقاط کلیدی  0 تمایز زیاد در سطح پیکسل)</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600" b="1" dirty="0">
                <a:solidFill>
                  <a:srgbClr val="000000"/>
                </a:solidFill>
                <a:latin typeface="Times New Roman"/>
                <a:ea typeface="Calibri"/>
                <a:cs typeface="B Nazanin" pitchFamily="2" charset="-78"/>
              </a:rPr>
              <a:t>تناظر یابی ( یافتن نقاط یکسان و مشابه در سطح تصویر)</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200" dirty="0">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tx1"/>
              </a:solidFill>
              <a:effectLst/>
            </a:endParaRPr>
          </a:p>
        </p:txBody>
      </p:sp>
      <p:sp>
        <p:nvSpPr>
          <p:cNvPr id="8" name="Rectangle 7"/>
          <p:cNvSpPr/>
          <p:nvPr/>
        </p:nvSpPr>
        <p:spPr>
          <a:xfrm>
            <a:off x="5336754" y="4500646"/>
            <a:ext cx="6096000" cy="1685077"/>
          </a:xfrm>
          <a:prstGeom prst="rect">
            <a:avLst/>
          </a:prstGeom>
        </p:spPr>
        <p:txBody>
          <a:bodyPr>
            <a:spAutoFit/>
          </a:bodyPr>
          <a:lstStyle/>
          <a:p>
            <a:pPr lvl="0" indent="49213" algn="r" defTabSz="914400" rtl="1" eaLnBrk="0" hangingPunct="0">
              <a:lnSpc>
                <a:spcPct val="200000"/>
              </a:lnSpc>
              <a:tabLst>
                <a:tab pos="5726113" algn="r"/>
              </a:tabLst>
            </a:pPr>
            <a:r>
              <a:rPr lang="fa-IR" b="1" dirty="0">
                <a:solidFill>
                  <a:schemeClr val="bg1"/>
                </a:solidFill>
                <a:latin typeface="Times New Roman"/>
                <a:ea typeface="Calibri"/>
                <a:cs typeface="B Nazanin" pitchFamily="2" charset="-78"/>
              </a:rPr>
              <a:t>فیلتر و انتخاب نقاط کلیدی با دقت مناسب ---- نقاط گرهی عکسی</a:t>
            </a:r>
          </a:p>
          <a:p>
            <a:pPr lvl="0" indent="49213" algn="r" defTabSz="914400" rtl="1" eaLnBrk="0" hangingPunct="0">
              <a:lnSpc>
                <a:spcPct val="200000"/>
              </a:lnSpc>
              <a:tabLst>
                <a:tab pos="5726113" algn="r"/>
              </a:tabLst>
            </a:pPr>
            <a:r>
              <a:rPr lang="fa-IR" b="1" dirty="0">
                <a:solidFill>
                  <a:schemeClr val="bg1"/>
                </a:solidFill>
                <a:latin typeface="Times New Roman"/>
                <a:ea typeface="Calibri"/>
                <a:cs typeface="B Nazanin" pitchFamily="2" charset="-78"/>
              </a:rPr>
              <a:t>المان های اولیه توجیه خارجی</a:t>
            </a:r>
          </a:p>
          <a:p>
            <a:pPr lvl="0" indent="49213" algn="r" defTabSz="914400" rtl="1" eaLnBrk="0" hangingPunct="0">
              <a:lnSpc>
                <a:spcPct val="200000"/>
              </a:lnSpc>
              <a:tabLst>
                <a:tab pos="5726113" algn="r"/>
              </a:tabLst>
            </a:pPr>
            <a:r>
              <a:rPr lang="fa-IR" b="1" dirty="0">
                <a:solidFill>
                  <a:schemeClr val="bg1"/>
                </a:solidFill>
                <a:latin typeface="Times New Roman"/>
                <a:ea typeface="Calibri"/>
                <a:cs typeface="B Nazanin" pitchFamily="2" charset="-78"/>
              </a:rPr>
              <a:t>کالیبراسیون دوربین</a:t>
            </a:r>
          </a:p>
        </p:txBody>
      </p:sp>
      <p:sp>
        <p:nvSpPr>
          <p:cNvPr id="10" name="Left Arrow 9"/>
          <p:cNvSpPr/>
          <p:nvPr/>
        </p:nvSpPr>
        <p:spPr bwMode="auto">
          <a:xfrm>
            <a:off x="3298739" y="4660135"/>
            <a:ext cx="1560121" cy="1525588"/>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pPr>
            <a:endParaRPr kumimoji="0" 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Flowchart: Alternate Process 10"/>
          <p:cNvSpPr/>
          <p:nvPr/>
        </p:nvSpPr>
        <p:spPr bwMode="auto">
          <a:xfrm>
            <a:off x="631739" y="4778823"/>
            <a:ext cx="2667000" cy="1266564"/>
          </a:xfrm>
          <a:prstGeom prst="flowChartAlternateProcess">
            <a:avLst/>
          </a:prstGeom>
          <a:solidFill>
            <a:schemeClr val="tx2">
              <a:lumMod val="60000"/>
              <a:lumOff val="4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ctr" defTabSz="912495" eaLnBrk="0" hangingPunct="0">
              <a:buFont typeface="Arial" panose="020B0604020202020204" pitchFamily="34" charset="0"/>
              <a:buNone/>
            </a:pPr>
            <a:r>
              <a:rPr lang="fa-IR" sz="2800" b="1" dirty="0">
                <a:solidFill>
                  <a:schemeClr val="bg1"/>
                </a:solidFill>
                <a:ea typeface="宋体" panose="02010600030101010101" pitchFamily="2" charset="-122"/>
                <a:cs typeface="B Zar" panose="00000400000000000000" pitchFamily="2" charset="-78"/>
              </a:rPr>
              <a:t>مختصات زمینی نقاط گرهی</a:t>
            </a:r>
            <a:endParaRPr lang="en-US" sz="2800" b="1" dirty="0">
              <a:solidFill>
                <a:schemeClr val="bg1"/>
              </a:solidFill>
              <a:ea typeface="宋体" panose="02010600030101010101" pitchFamily="2" charset="-122"/>
              <a:cs typeface="B Zar" panose="00000400000000000000"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29" y="352337"/>
            <a:ext cx="4447945" cy="399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78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6"/>
          <p:cNvSpPr/>
          <p:nvPr/>
        </p:nvSpPr>
        <p:spPr>
          <a:xfrm>
            <a:off x="5934420" y="1904849"/>
            <a:ext cx="6096000" cy="1477328"/>
          </a:xfrm>
          <a:prstGeom prst="rect">
            <a:avLst/>
          </a:prstGeom>
        </p:spPr>
        <p:txBody>
          <a:bodyPr>
            <a:spAutoFit/>
          </a:bodyPr>
          <a:lstStyle/>
          <a:p>
            <a:pPr algn="r" rtl="1"/>
            <a:r>
              <a:rPr lang="fa-IR" b="1" dirty="0">
                <a:latin typeface="Times New Roman"/>
                <a:ea typeface="Calibri"/>
                <a:cs typeface="B Nazanin"/>
              </a:rPr>
              <a:t>تناظر یابی :</a:t>
            </a:r>
          </a:p>
          <a:p>
            <a:pPr algn="r" rtl="1"/>
            <a:r>
              <a:rPr lang="fa-IR" b="1" dirty="0">
                <a:latin typeface="Times New Roman"/>
                <a:ea typeface="Calibri"/>
                <a:cs typeface="B Nazanin"/>
              </a:rPr>
              <a:t>الگوریتم های بینایی ماشین </a:t>
            </a:r>
            <a:r>
              <a:rPr lang="en-US" b="1" dirty="0">
                <a:latin typeface="Times New Roman"/>
                <a:ea typeface="Calibri"/>
                <a:cs typeface="B Nazanin"/>
              </a:rPr>
              <a:t>Computer vision</a:t>
            </a:r>
            <a:endParaRPr lang="en-US" b="1" dirty="0">
              <a:latin typeface="Times New Roman"/>
              <a:cs typeface="B Nazanin"/>
            </a:endParaRPr>
          </a:p>
          <a:p>
            <a:pPr algn="r" rtl="1"/>
            <a:endParaRPr lang="en-US" dirty="0">
              <a:latin typeface="Times New Roman"/>
              <a:ea typeface="Calibri"/>
              <a:cs typeface="B Nazanin"/>
            </a:endParaRPr>
          </a:p>
          <a:p>
            <a:pPr algn="r" rtl="1"/>
            <a:r>
              <a:rPr lang="en-US" dirty="0">
                <a:latin typeface="Times New Roman"/>
                <a:ea typeface="Calibri"/>
                <a:cs typeface="B Nazanin"/>
              </a:rPr>
              <a:t>SMF : Structure From motion</a:t>
            </a:r>
          </a:p>
          <a:p>
            <a:pPr algn="r" rtl="1"/>
            <a:r>
              <a:rPr lang="en-US" dirty="0">
                <a:latin typeface="Times New Roman"/>
                <a:ea typeface="Calibri"/>
                <a:cs typeface="B Nazanin"/>
              </a:rPr>
              <a:t>MVS: Multi view stereo</a:t>
            </a:r>
          </a:p>
        </p:txBody>
      </p:sp>
      <p:pic>
        <p:nvPicPr>
          <p:cNvPr id="4098" name="Picture 2" descr="1: Steps of SfM-MVS processing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93" y="543719"/>
            <a:ext cx="8096250" cy="59721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76913" y="3528738"/>
            <a:ext cx="6096000" cy="2585323"/>
          </a:xfrm>
          <a:prstGeom prst="rect">
            <a:avLst/>
          </a:prstGeom>
        </p:spPr>
        <p:txBody>
          <a:bodyPr>
            <a:spAutoFit/>
          </a:bodyPr>
          <a:lstStyle/>
          <a:p>
            <a:pPr algn="r" rtl="1"/>
            <a:r>
              <a:rPr lang="fa-IR" dirty="0">
                <a:latin typeface="Times New Roman"/>
                <a:ea typeface="Calibri"/>
                <a:cs typeface="B Nazanin"/>
              </a:rPr>
              <a:t>استخراج عوارض</a:t>
            </a:r>
          </a:p>
          <a:p>
            <a:pPr algn="r" rtl="1"/>
            <a:r>
              <a:rPr lang="fa-IR" dirty="0">
                <a:latin typeface="Times New Roman"/>
                <a:cs typeface="B Nazanin"/>
              </a:rPr>
              <a:t>تناظر یابی عوارض</a:t>
            </a:r>
          </a:p>
          <a:p>
            <a:pPr algn="r" rtl="1"/>
            <a:r>
              <a:rPr lang="fa-IR" dirty="0">
                <a:latin typeface="Times New Roman"/>
                <a:cs typeface="B Nazanin"/>
              </a:rPr>
              <a:t> شماره تصاویر </a:t>
            </a:r>
          </a:p>
          <a:p>
            <a:pPr algn="r" rtl="1"/>
            <a:r>
              <a:rPr lang="fa-IR" dirty="0">
                <a:latin typeface="Times New Roman"/>
                <a:cs typeface="B Nazanin"/>
              </a:rPr>
              <a:t>موقعیت مرکز تصویر</a:t>
            </a:r>
          </a:p>
          <a:p>
            <a:pPr algn="r" rtl="1"/>
            <a:r>
              <a:rPr lang="fa-IR" dirty="0">
                <a:latin typeface="Times New Roman"/>
                <a:cs typeface="B Nazanin"/>
              </a:rPr>
              <a:t>تابع شباهت و الگوریتم های تناظر یابی</a:t>
            </a:r>
          </a:p>
          <a:p>
            <a:pPr algn="r" rtl="1"/>
            <a:r>
              <a:rPr lang="fa-IR" dirty="0">
                <a:latin typeface="Times New Roman"/>
                <a:cs typeface="B Nazanin"/>
              </a:rPr>
              <a:t> -  عارضه مبنا </a:t>
            </a:r>
          </a:p>
          <a:p>
            <a:pPr marL="285750" indent="-285750" algn="r" rtl="1">
              <a:buFontTx/>
              <a:buChar char="-"/>
            </a:pPr>
            <a:r>
              <a:rPr lang="fa-IR" dirty="0">
                <a:latin typeface="Times New Roman"/>
                <a:cs typeface="B Nazanin"/>
              </a:rPr>
              <a:t>ناحیه مبنا</a:t>
            </a:r>
          </a:p>
          <a:p>
            <a:pPr algn="r" rtl="1"/>
            <a:r>
              <a:rPr lang="fa-IR" dirty="0">
                <a:latin typeface="Times New Roman"/>
                <a:cs typeface="B Nazanin"/>
              </a:rPr>
              <a:t> </a:t>
            </a:r>
          </a:p>
          <a:p>
            <a:pPr algn="r" rtl="1"/>
            <a:endParaRPr lang="en-US" dirty="0"/>
          </a:p>
        </p:txBody>
      </p:sp>
    </p:spTree>
    <p:extLst>
      <p:ext uri="{BB962C8B-B14F-4D97-AF65-F5344CB8AC3E}">
        <p14:creationId xmlns:p14="http://schemas.microsoft.com/office/powerpoint/2010/main" val="190978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358013" y="543719"/>
            <a:ext cx="8615737" cy="80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2400" b="1" dirty="0">
                <a:solidFill>
                  <a:srgbClr val="000000"/>
                </a:solidFill>
                <a:ea typeface="Calibri"/>
                <a:cs typeface="B Nazanin" pitchFamily="2" charset="-78"/>
              </a:rPr>
              <a:t>تشکیل بلوک مثلث بندی</a:t>
            </a:r>
          </a:p>
          <a:p>
            <a:pPr lvl="0" indent="49213" algn="r" defTabSz="914400" rtl="1" eaLnBrk="0" hangingPunct="0">
              <a:lnSpc>
                <a:spcPct val="200000"/>
              </a:lnSpc>
            </a:pPr>
            <a:r>
              <a:rPr lang="fa-IR" sz="2000" b="1" dirty="0">
                <a:latin typeface="Times New Roman"/>
                <a:ea typeface="Calibri"/>
                <a:cs typeface="B Nazanin"/>
              </a:rPr>
              <a:t>تعیین </a:t>
            </a:r>
            <a:r>
              <a:rPr lang="ar-SA" sz="2000" b="1" dirty="0">
                <a:latin typeface="Times New Roman"/>
                <a:ea typeface="Calibri"/>
                <a:cs typeface="B Nazanin"/>
              </a:rPr>
              <a:t>پارامترهای توجیه داخلی، خارجی</a:t>
            </a:r>
            <a:r>
              <a:rPr lang="fa-IR" sz="2000" b="1" dirty="0">
                <a:latin typeface="Times New Roman"/>
                <a:ea typeface="Calibri"/>
                <a:cs typeface="B Nazanin"/>
              </a:rPr>
              <a:t> اولیه</a:t>
            </a:r>
          </a:p>
          <a:p>
            <a:pPr lvl="0" indent="49213" algn="r" defTabSz="914400" rtl="1" eaLnBrk="0" hangingPunct="0">
              <a:lnSpc>
                <a:spcPct val="200000"/>
              </a:lnSpc>
            </a:pPr>
            <a:r>
              <a:rPr lang="fa-IR" sz="2000" b="1" dirty="0">
                <a:solidFill>
                  <a:srgbClr val="000000"/>
                </a:solidFill>
                <a:latin typeface="Times New Roman"/>
                <a:ea typeface="Calibri"/>
                <a:cs typeface="B Nazanin"/>
              </a:rPr>
              <a:t>روش : </a:t>
            </a:r>
            <a:r>
              <a:rPr lang="en-US" sz="2000" b="1" dirty="0">
                <a:solidFill>
                  <a:srgbClr val="000000"/>
                </a:solidFill>
                <a:latin typeface="Times New Roman"/>
                <a:ea typeface="Calibri"/>
                <a:cs typeface="B Nazanin"/>
              </a:rPr>
              <a:t>SFM</a:t>
            </a:r>
            <a:r>
              <a:rPr lang="fa-IR" sz="2000" b="1" dirty="0">
                <a:solidFill>
                  <a:srgbClr val="000000"/>
                </a:solidFill>
                <a:latin typeface="Times New Roman"/>
                <a:ea typeface="Calibri"/>
                <a:cs typeface="B Nazanin"/>
              </a:rPr>
              <a:t> با استفاده از هندسه پروژکتیو</a:t>
            </a:r>
          </a:p>
          <a:p>
            <a:pPr lvl="0" indent="49213" algn="r" defTabSz="914400" rtl="1" eaLnBrk="0" hangingPunct="0">
              <a:lnSpc>
                <a:spcPct val="200000"/>
              </a:lnSpc>
            </a:pPr>
            <a:r>
              <a:rPr lang="fa-IR" sz="2000" b="1" dirty="0">
                <a:solidFill>
                  <a:srgbClr val="000000"/>
                </a:solidFill>
                <a:latin typeface="Times New Roman"/>
                <a:ea typeface="Calibri"/>
                <a:cs typeface="B Nazanin"/>
              </a:rPr>
              <a:t>روند اجرایی :</a:t>
            </a:r>
          </a:p>
          <a:p>
            <a:pPr lvl="2" indent="49213" algn="r" defTabSz="914400" rtl="1" eaLnBrk="0" hangingPunct="0">
              <a:lnSpc>
                <a:spcPct val="200000"/>
              </a:lnSpc>
            </a:pPr>
            <a:r>
              <a:rPr lang="fa-IR" sz="2000" b="1" dirty="0">
                <a:solidFill>
                  <a:srgbClr val="000000"/>
                </a:solidFill>
                <a:latin typeface="Times New Roman"/>
                <a:ea typeface="Calibri"/>
                <a:cs typeface="B Nazanin"/>
              </a:rPr>
              <a:t>انتخاب یک زوج تصویر اولیه</a:t>
            </a:r>
          </a:p>
          <a:p>
            <a:pPr lvl="2" indent="49213" algn="r" defTabSz="914400" rtl="1" eaLnBrk="0" hangingPunct="0">
              <a:lnSpc>
                <a:spcPct val="200000"/>
              </a:lnSpc>
            </a:pPr>
            <a:r>
              <a:rPr lang="fa-IR" sz="2000" b="1" dirty="0">
                <a:solidFill>
                  <a:srgbClr val="000000"/>
                </a:solidFill>
                <a:latin typeface="Times New Roman"/>
                <a:ea typeface="Calibri"/>
                <a:cs typeface="B Nazanin"/>
              </a:rPr>
              <a:t>محاسبه ماتریس </a:t>
            </a:r>
            <a:r>
              <a:rPr lang="en-US" sz="2000" b="1" dirty="0">
                <a:solidFill>
                  <a:srgbClr val="000000"/>
                </a:solidFill>
                <a:latin typeface="Times New Roman"/>
                <a:ea typeface="Calibri"/>
                <a:cs typeface="B Nazanin"/>
              </a:rPr>
              <a:t>Fundamental </a:t>
            </a:r>
            <a:endParaRPr lang="fa-IR" sz="2000" b="1" dirty="0">
              <a:solidFill>
                <a:srgbClr val="000000"/>
              </a:solidFill>
              <a:latin typeface="Times New Roman"/>
              <a:ea typeface="Calibri"/>
              <a:cs typeface="B Nazanin"/>
            </a:endParaRPr>
          </a:p>
          <a:p>
            <a:pPr lvl="2" indent="49213" algn="r" defTabSz="914400" rtl="1" eaLnBrk="0" hangingPunct="0">
              <a:lnSpc>
                <a:spcPct val="200000"/>
              </a:lnSpc>
            </a:pPr>
            <a:r>
              <a:rPr lang="fa-IR" sz="2000" b="1" dirty="0">
                <a:solidFill>
                  <a:srgbClr val="000000"/>
                </a:solidFill>
                <a:latin typeface="Times New Roman"/>
                <a:ea typeface="Calibri"/>
                <a:cs typeface="B Nazanin"/>
              </a:rPr>
              <a:t>محاسبه ماتریس پروژکشن</a:t>
            </a:r>
          </a:p>
          <a:p>
            <a:pPr lvl="2" indent="49213" algn="r" defTabSz="914400" rtl="1" eaLnBrk="0" hangingPunct="0">
              <a:lnSpc>
                <a:spcPct val="200000"/>
              </a:lnSpc>
            </a:pPr>
            <a:r>
              <a:rPr lang="fa-IR" sz="2000" b="1" dirty="0">
                <a:solidFill>
                  <a:srgbClr val="000000"/>
                </a:solidFill>
                <a:latin typeface="Times New Roman"/>
                <a:ea typeface="Calibri"/>
                <a:cs typeface="B Nazanin"/>
              </a:rPr>
              <a:t>اضافه کردن تصویر جدید و بازسازی پرژکتیو</a:t>
            </a:r>
          </a:p>
          <a:p>
            <a:pPr lvl="2" indent="49213" algn="r" defTabSz="914400" rtl="1" eaLnBrk="0" hangingPunct="0">
              <a:lnSpc>
                <a:spcPct val="200000"/>
              </a:lnSpc>
            </a:pPr>
            <a:r>
              <a:rPr lang="fa-IR" sz="2000" b="1" dirty="0">
                <a:solidFill>
                  <a:srgbClr val="000000"/>
                </a:solidFill>
                <a:latin typeface="Times New Roman"/>
                <a:ea typeface="Calibri"/>
                <a:cs typeface="B Nazanin"/>
              </a:rPr>
              <a:t>بازسازی متریک و سلف کالیبراسیون</a:t>
            </a:r>
            <a:endParaRPr lang="en-US" sz="2000" b="1" dirty="0">
              <a:solidFill>
                <a:srgbClr val="000000"/>
              </a:solidFill>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rgbClr val="000000"/>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200" dirty="0">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tx1"/>
              </a:solidFill>
              <a:effectLst/>
            </a:endParaRPr>
          </a:p>
        </p:txBody>
      </p:sp>
      <p:sp>
        <p:nvSpPr>
          <p:cNvPr id="7"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730652"/>
            <a:ext cx="55435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62" y="2457170"/>
            <a:ext cx="5198726" cy="297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694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8459791" y="795338"/>
            <a:ext cx="1279517" cy="369332"/>
          </a:xfrm>
          <a:prstGeom prst="rect">
            <a:avLst/>
          </a:prstGeom>
        </p:spPr>
        <p:txBody>
          <a:bodyPr wrap="none">
            <a:spAutoFit/>
          </a:bodyPr>
          <a:lstStyle/>
          <a:p>
            <a:pPr algn="ctr"/>
            <a:r>
              <a:rPr lang="fa-IR" b="1" dirty="0">
                <a:solidFill>
                  <a:srgbClr val="373545">
                    <a:lumMod val="75000"/>
                  </a:srgbClr>
                </a:solidFill>
                <a:latin typeface="Times New Roman"/>
                <a:ea typeface="Calibri"/>
                <a:cs typeface="B Nazanin"/>
              </a:rPr>
              <a:t>پهپاد در ایران</a:t>
            </a:r>
            <a:endParaRPr lang="en-US" b="1" dirty="0">
              <a:solidFill>
                <a:srgbClr val="373545">
                  <a:lumMod val="75000"/>
                </a:srgbClr>
              </a:solidFill>
              <a:latin typeface="Times New Roman"/>
              <a:ea typeface="Calibri"/>
              <a:cs typeface="B Nazanin"/>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21"/>
          <a:stretch/>
        </p:blipFill>
        <p:spPr bwMode="auto">
          <a:xfrm>
            <a:off x="928688" y="236137"/>
            <a:ext cx="5853112" cy="647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356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43100"/>
            <a:ext cx="7949508" cy="4914900"/>
          </a:xfrm>
          <a:prstGeom prst="rect">
            <a:avLst/>
          </a:prstGeom>
        </p:spPr>
      </p:pic>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1936376" y="451376"/>
            <a:ext cx="8615737"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2000" b="1" dirty="0">
                <a:solidFill>
                  <a:schemeClr val="accent1"/>
                </a:solidFill>
                <a:ea typeface="Calibri"/>
                <a:cs typeface="B Nazanin" pitchFamily="2" charset="-78"/>
              </a:rPr>
              <a:t>حذف مشاهدات خطادار ( نقاط گرهی )</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sz="2000" b="1" dirty="0">
                <a:solidFill>
                  <a:schemeClr val="accent1"/>
                </a:solidFill>
                <a:ea typeface="Calibri"/>
                <a:cs typeface="B Nazanin" pitchFamily="2" charset="-78"/>
              </a:rPr>
              <a:t>1- تعداد تصاویر</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b="1" dirty="0">
                <a:solidFill>
                  <a:schemeClr val="accent1"/>
                </a:solidFill>
                <a:ea typeface="Calibri"/>
                <a:cs typeface="B Nazanin" pitchFamily="2" charset="-78"/>
              </a:rPr>
              <a:t>2- باقیمانده های عکسی</a:t>
            </a:r>
            <a:r>
              <a:rPr lang="fa-IR" b="1" dirty="0">
                <a:solidFill>
                  <a:schemeClr val="accent1"/>
                </a:solidFill>
                <a:latin typeface="Times New Roman" panose="02020603050405020304" pitchFamily="18" charset="0"/>
                <a:ea typeface="Calibri"/>
                <a:cs typeface="Times New Roman" panose="02020603050405020304" pitchFamily="18" charset="0"/>
              </a:rPr>
              <a:t>( </a:t>
            </a:r>
            <a:r>
              <a:rPr lang="en-US" b="1" dirty="0" err="1">
                <a:solidFill>
                  <a:schemeClr val="accent1"/>
                </a:solidFill>
                <a:latin typeface="Times New Roman" panose="02020603050405020304" pitchFamily="18" charset="0"/>
                <a:ea typeface="Calibri"/>
                <a:cs typeface="Times New Roman" panose="02020603050405020304" pitchFamily="18" charset="0"/>
              </a:rPr>
              <a:t>Reprojection</a:t>
            </a:r>
            <a:r>
              <a:rPr lang="en-US" b="1" dirty="0">
                <a:solidFill>
                  <a:schemeClr val="accent1"/>
                </a:solidFill>
                <a:latin typeface="Times New Roman" panose="02020603050405020304" pitchFamily="18" charset="0"/>
                <a:ea typeface="Calibri"/>
                <a:cs typeface="Times New Roman" panose="02020603050405020304" pitchFamily="18" charset="0"/>
              </a:rPr>
              <a:t> Error</a:t>
            </a:r>
            <a:r>
              <a:rPr lang="fa-IR" b="1" dirty="0">
                <a:solidFill>
                  <a:schemeClr val="accent1"/>
                </a:solidFill>
                <a:latin typeface="Times New Roman" panose="02020603050405020304" pitchFamily="18" charset="0"/>
                <a:ea typeface="Calibri"/>
                <a:cs typeface="Times New Roman" panose="02020603050405020304" pitchFamily="18" charset="0"/>
              </a:rPr>
              <a:t>)</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b="1" dirty="0">
                <a:solidFill>
                  <a:schemeClr val="accent1"/>
                </a:solidFill>
                <a:ea typeface="Calibri"/>
                <a:cs typeface="B Nazanin" pitchFamily="2" charset="-78"/>
              </a:rPr>
              <a:t>3- خطای بازسازی سه بعدی ( </a:t>
            </a:r>
            <a:r>
              <a:rPr lang="en-US" b="1" dirty="0" err="1">
                <a:solidFill>
                  <a:schemeClr val="accent1"/>
                </a:solidFill>
                <a:latin typeface="Times New Roman" panose="02020603050405020304" pitchFamily="18" charset="0"/>
                <a:ea typeface="Calibri"/>
                <a:cs typeface="Times New Roman" panose="02020603050405020304" pitchFamily="18" charset="0"/>
              </a:rPr>
              <a:t>Recondtruction</a:t>
            </a:r>
            <a:r>
              <a:rPr lang="en-US" b="1" dirty="0">
                <a:solidFill>
                  <a:schemeClr val="accent1"/>
                </a:solidFill>
                <a:latin typeface="Times New Roman" panose="02020603050405020304" pitchFamily="18" charset="0"/>
                <a:ea typeface="Calibri"/>
                <a:cs typeface="Times New Roman" panose="02020603050405020304" pitchFamily="18" charset="0"/>
              </a:rPr>
              <a:t> Error</a:t>
            </a:r>
            <a:r>
              <a:rPr lang="fa-IR" b="1" dirty="0">
                <a:solidFill>
                  <a:schemeClr val="accent1"/>
                </a:solidFill>
                <a:ea typeface="Calibri"/>
                <a:cs typeface="B Nazanin" pitchFamily="2" charset="-78"/>
              </a:rPr>
              <a:t>)</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sz="1400" b="1" dirty="0">
                <a:solidFill>
                  <a:schemeClr val="accent1"/>
                </a:solidFill>
                <a:ea typeface="Calibri"/>
                <a:cs typeface="B Nazanin" pitchFamily="2" charset="-78"/>
              </a:rPr>
              <a:t>متوسط فاصله نقطه بازسازی شده در فضای سه بعدی با محل تلاقی دسته اشعه های تشکیل دهنده</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b="1" dirty="0">
                <a:solidFill>
                  <a:schemeClr val="accent1"/>
                </a:solidFill>
                <a:ea typeface="Calibri"/>
                <a:cs typeface="B Nazanin" pitchFamily="2" charset="-78"/>
              </a:rPr>
              <a:t>4- انتشار خطا </a:t>
            </a:r>
          </a:p>
          <a:p>
            <a:pPr marL="0" marR="0" lvl="0" indent="49213" algn="r" defTabSz="914400" rtl="1" eaLnBrk="0" fontAlgn="base" latinLnBrk="0" hangingPunct="0">
              <a:lnSpc>
                <a:spcPct val="150000"/>
              </a:lnSpc>
              <a:spcBef>
                <a:spcPct val="0"/>
              </a:spcBef>
              <a:spcAft>
                <a:spcPct val="0"/>
              </a:spcAft>
              <a:buClrTx/>
              <a:buSzTx/>
              <a:buFontTx/>
              <a:buNone/>
              <a:tabLst>
                <a:tab pos="5726113" algn="r"/>
              </a:tabLst>
            </a:pPr>
            <a:r>
              <a:rPr lang="fa-IR" sz="1600" b="1" dirty="0">
                <a:solidFill>
                  <a:schemeClr val="accent1"/>
                </a:solidFill>
                <a:ea typeface="Calibri"/>
                <a:cs typeface="B Nazanin" pitchFamily="2" charset="-78"/>
              </a:rPr>
              <a:t>بیضی خطای یک نقطه یا مجموع مربعات فاصله نقطه از پرتو های نظر </a:t>
            </a:r>
            <a:endParaRPr lang="en-US" sz="1600" b="1" dirty="0">
              <a:solidFill>
                <a:schemeClr val="accent1"/>
              </a:solidFill>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1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200" i="0" u="none"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256747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2042154" y="1104100"/>
            <a:ext cx="8615737"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200000"/>
              </a:lnSpc>
            </a:pPr>
            <a:r>
              <a:rPr lang="ar-SA" sz="2000" b="1" dirty="0">
                <a:solidFill>
                  <a:schemeClr val="accent1"/>
                </a:solidFill>
                <a:ea typeface="Calibri"/>
                <a:cs typeface="B Nazanin" pitchFamily="2" charset="-78"/>
              </a:rPr>
              <a:t>وزن دهی مشاهدات</a:t>
            </a:r>
            <a:endParaRPr lang="fa-IR" sz="2000" b="1" dirty="0">
              <a:solidFill>
                <a:schemeClr val="accent1"/>
              </a:solidFill>
              <a:ea typeface="Calibri"/>
              <a:cs typeface="B Nazanin" pitchFamily="2" charset="-78"/>
            </a:endParaRPr>
          </a:p>
          <a:p>
            <a:pPr marL="342900" lvl="0" indent="-342900" algn="r" defTabSz="914400" rtl="1" eaLnBrk="0" hangingPunct="0">
              <a:lnSpc>
                <a:spcPct val="200000"/>
              </a:lnSpc>
              <a:buFontTx/>
              <a:buChar char="-"/>
            </a:pPr>
            <a:r>
              <a:rPr lang="fa-IR" sz="2000" b="1" dirty="0">
                <a:solidFill>
                  <a:schemeClr val="accent1"/>
                </a:solidFill>
                <a:ea typeface="Calibri"/>
                <a:cs typeface="B Nazanin" pitchFamily="2" charset="-78"/>
              </a:rPr>
              <a:t>نقاط گرهی خودکار   ( تعداد زیاد ، شبکه صلب و غیر سازگار)</a:t>
            </a:r>
          </a:p>
          <a:p>
            <a:pPr marL="342900" lvl="0" indent="-342900" algn="r" defTabSz="914400" rtl="1" eaLnBrk="0" hangingPunct="0">
              <a:lnSpc>
                <a:spcPct val="200000"/>
              </a:lnSpc>
              <a:buFontTx/>
              <a:buChar char="-"/>
            </a:pPr>
            <a:endParaRPr lang="fa-IR" sz="2000" b="1" dirty="0">
              <a:solidFill>
                <a:schemeClr val="accent1"/>
              </a:solidFill>
              <a:ea typeface="Calibri"/>
              <a:cs typeface="B Nazanin" pitchFamily="2" charset="-78"/>
            </a:endParaRPr>
          </a:p>
          <a:p>
            <a:pPr marL="342900" lvl="0" indent="-342900" algn="r" defTabSz="914400" rtl="1" eaLnBrk="0" hangingPunct="0">
              <a:lnSpc>
                <a:spcPct val="200000"/>
              </a:lnSpc>
              <a:buFontTx/>
              <a:buChar char="-"/>
            </a:pPr>
            <a:r>
              <a:rPr lang="fa-IR" sz="2000" b="1" dirty="0">
                <a:solidFill>
                  <a:schemeClr val="accent1"/>
                </a:solidFill>
                <a:ea typeface="Calibri"/>
                <a:cs typeface="B Nazanin" pitchFamily="2" charset="-78"/>
              </a:rPr>
              <a:t>مختصات عکسی و زمینی نقاط کنترل زمینی</a:t>
            </a:r>
          </a:p>
          <a:p>
            <a:pPr lvl="2" algn="r" defTabSz="914400" rtl="1" eaLnBrk="0" hangingPunct="0">
              <a:lnSpc>
                <a:spcPct val="200000"/>
              </a:lnSpc>
            </a:pPr>
            <a:r>
              <a:rPr lang="fa-IR" sz="1600" b="1" dirty="0">
                <a:ea typeface="Calibri"/>
                <a:cs typeface="B Nazanin" pitchFamily="2" charset="-78"/>
              </a:rPr>
              <a:t>وابسته به روش تعیین مختصات</a:t>
            </a:r>
          </a:p>
          <a:p>
            <a:pPr lvl="2" algn="r" defTabSz="914400" rtl="1" eaLnBrk="0" hangingPunct="0">
              <a:lnSpc>
                <a:spcPct val="200000"/>
              </a:lnSpc>
            </a:pPr>
            <a:r>
              <a:rPr lang="fa-IR" sz="1600" b="1" dirty="0">
                <a:ea typeface="Calibri"/>
                <a:cs typeface="B Nazanin" pitchFamily="2" charset="-78"/>
              </a:rPr>
              <a:t>کیفیت قرائت عارضه در عملیات استرئو( تعریف پذیری)</a:t>
            </a:r>
          </a:p>
          <a:p>
            <a:pPr marL="342900" lvl="0" indent="-342900" algn="r" defTabSz="914400" rtl="1" eaLnBrk="0" hangingPunct="0">
              <a:lnSpc>
                <a:spcPct val="200000"/>
              </a:lnSpc>
              <a:buFontTx/>
              <a:buChar char="-"/>
            </a:pPr>
            <a:r>
              <a:rPr lang="fa-IR" sz="2000" b="1" dirty="0">
                <a:solidFill>
                  <a:schemeClr val="accent1"/>
                </a:solidFill>
                <a:ea typeface="Calibri"/>
                <a:cs typeface="B Nazanin" pitchFamily="2" charset="-78"/>
              </a:rPr>
              <a:t>مختصات و دوران های مراکز تصویر </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1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200" i="0" u="none" strike="noStrike" cap="none" normalizeH="0" baseline="0" dirty="0">
              <a:ln>
                <a:noFill/>
              </a:ln>
              <a:solidFill>
                <a:schemeClr val="accent1"/>
              </a:solidFill>
              <a:effectLs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765583"/>
            <a:ext cx="7668709" cy="58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916" y="2457708"/>
            <a:ext cx="62769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090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2155845" y="1324704"/>
            <a:ext cx="861573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200000"/>
              </a:lnSpc>
            </a:pPr>
            <a:r>
              <a:rPr lang="ar-SA" sz="2000" b="1" dirty="0">
                <a:solidFill>
                  <a:schemeClr val="accent1"/>
                </a:solidFill>
                <a:ea typeface="Calibri"/>
                <a:cs typeface="B Nazanin" pitchFamily="2" charset="-78"/>
              </a:rPr>
              <a:t>وزن دهی مشاهدات</a:t>
            </a:r>
            <a:endParaRPr lang="fa-IR" sz="2000" b="1" dirty="0">
              <a:solidFill>
                <a:schemeClr val="accent1"/>
              </a:solidFill>
              <a:ea typeface="Calibri"/>
              <a:cs typeface="B Nazanin" pitchFamily="2" charset="-78"/>
            </a:endParaRPr>
          </a:p>
          <a:p>
            <a:pPr marL="342900" lvl="0" indent="-342900" algn="r" defTabSz="914400" rtl="1" eaLnBrk="0" hangingPunct="0">
              <a:lnSpc>
                <a:spcPct val="200000"/>
              </a:lnSpc>
              <a:buFontTx/>
              <a:buChar char="-"/>
            </a:pPr>
            <a:r>
              <a:rPr lang="fa-IR" sz="2000" b="1" dirty="0">
                <a:solidFill>
                  <a:schemeClr val="accent1"/>
                </a:solidFill>
                <a:ea typeface="Calibri"/>
                <a:cs typeface="B Nazanin" pitchFamily="2" charset="-78"/>
              </a:rPr>
              <a:t>مختصات و دوران های مراکز تصویر </a:t>
            </a:r>
          </a:p>
          <a:p>
            <a:pPr lvl="0" indent="49213" algn="r" defTabSz="914400" rtl="1" eaLnBrk="0" hangingPunct="0">
              <a:lnSpc>
                <a:spcPct val="200000"/>
              </a:lnSpc>
            </a:pPr>
            <a:r>
              <a:rPr lang="fa-IR" sz="1600" dirty="0">
                <a:latin typeface="Times New Roman"/>
                <a:ea typeface="Calibri"/>
                <a:cs typeface="B Nazanin"/>
              </a:rPr>
              <a:t>انحراف معیار مشاهدات </a:t>
            </a:r>
            <a:r>
              <a:rPr lang="en-US" sz="1400" dirty="0">
                <a:latin typeface="Times New Roman"/>
                <a:ea typeface="Calibri"/>
                <a:cs typeface="B Nazanin"/>
              </a:rPr>
              <a:t>GNSS/IMU</a:t>
            </a:r>
            <a:r>
              <a:rPr lang="en-US" sz="1600" dirty="0">
                <a:latin typeface="B Nazanin"/>
                <a:ea typeface="Calibri"/>
              </a:rPr>
              <a:t> </a:t>
            </a:r>
            <a:r>
              <a:rPr lang="fa-IR" sz="1600" dirty="0">
                <a:latin typeface="B Nazanin"/>
                <a:ea typeface="Calibri"/>
              </a:rPr>
              <a:t>(وزن برابر عكس مربع انحراف معيار است) را بايد معادل دقت محاسبه‌ شده براي این مشاهدات در نظر گرفت. در حالت ایده آل انحراف معیار مشاهدات </a:t>
            </a:r>
            <a:r>
              <a:rPr lang="en-US" sz="1400" dirty="0">
                <a:latin typeface="Times New Roman"/>
                <a:ea typeface="Calibri"/>
                <a:cs typeface="B Nazanin"/>
              </a:rPr>
              <a:t>RTK/PPK</a:t>
            </a:r>
            <a:r>
              <a:rPr lang="en-US" sz="1400" dirty="0">
                <a:latin typeface="Calibri"/>
                <a:ea typeface="Calibri"/>
                <a:cs typeface="B Nazanin"/>
              </a:rPr>
              <a:t>‌</a:t>
            </a:r>
            <a:r>
              <a:rPr lang="fa-IR" sz="1600" dirty="0">
                <a:latin typeface="Times New Roman"/>
                <a:ea typeface="Calibri"/>
                <a:cs typeface="B Nazanin"/>
              </a:rPr>
              <a:t> هوايي (به عنوان نقاط کنترل هوایی) کمتر از 1:4 خطاي مجاز نقشه می­باشد. به طور کلی اگر انحراف معيار خطای اين مشاهدات از خطاي مجاز نقشه كمتر باشد آنگاه می‌توان آن‌ها را به‌صورت وزن‌دار به بلوک فتوگرامتری معرفي نمود اما اگر انحراف معيار خطاي اين مشاهدات براي تعدادي يا همه تصاوير از خطاي مجاز نقشه بيشتر شود به‌کارگیری مشاهدات مربوطه در مثلث بندی هوایی مجاز نیست.</a:t>
            </a: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1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200" i="0" u="none" strike="noStrike" cap="none" normalizeH="0" baseline="0" dirty="0">
              <a:ln>
                <a:noFill/>
              </a:ln>
              <a:solidFill>
                <a:schemeClr val="accent1"/>
              </a:solidFill>
              <a:effectLs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765583"/>
            <a:ext cx="7668709" cy="58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34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1831601" y="567746"/>
            <a:ext cx="861573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200000"/>
              </a:lnSpc>
            </a:pPr>
            <a:r>
              <a:rPr lang="fa-IR" sz="2000" b="1" dirty="0">
                <a:solidFill>
                  <a:schemeClr val="accent1"/>
                </a:solidFill>
                <a:ea typeface="Calibri"/>
                <a:cs typeface="B Nazanin" pitchFamily="2" charset="-78"/>
              </a:rPr>
              <a:t>راهکار های </a:t>
            </a:r>
            <a:r>
              <a:rPr lang="ar-SA" sz="2000" b="1" dirty="0">
                <a:solidFill>
                  <a:schemeClr val="accent1"/>
                </a:solidFill>
                <a:ea typeface="Calibri"/>
                <a:cs typeface="B Nazanin" pitchFamily="2" charset="-78"/>
              </a:rPr>
              <a:t>وزن دهی مشاهدات</a:t>
            </a:r>
            <a:endParaRPr lang="fa-IR" sz="2000" b="1" dirty="0">
              <a:solidFill>
                <a:schemeClr val="accent1"/>
              </a:solidFill>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400" b="1" dirty="0">
                <a:solidFill>
                  <a:schemeClr val="accent1"/>
                </a:solidFill>
                <a:latin typeface="Times New Roman"/>
                <a:ea typeface="Calibri"/>
                <a:cs typeface="B Nazanin" pitchFamily="2" charset="-78"/>
              </a:rPr>
              <a:t>پیش از سرشکنی</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400" b="1" dirty="0">
                <a:solidFill>
                  <a:schemeClr val="accent1"/>
                </a:solidFill>
                <a:latin typeface="Times New Roman"/>
                <a:ea typeface="Calibri"/>
                <a:cs typeface="B Nazanin" pitchFamily="2" charset="-78"/>
              </a:rPr>
              <a:t>         </a:t>
            </a:r>
            <a:r>
              <a:rPr lang="fa-IR" sz="1400" b="1" dirty="0">
                <a:latin typeface="Times New Roman"/>
                <a:ea typeface="Calibri"/>
                <a:cs typeface="B Nazanin" pitchFamily="2" charset="-78"/>
              </a:rPr>
              <a:t>براساس ادعای تولید کننده تجهیزات </a:t>
            </a: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400" b="1" dirty="0">
                <a:solidFill>
                  <a:schemeClr val="accent1"/>
                </a:solidFill>
                <a:latin typeface="Times New Roman"/>
                <a:ea typeface="Calibri"/>
                <a:cs typeface="B Nazanin" pitchFamily="2" charset="-78"/>
              </a:rPr>
              <a:t>حین سرشکنی</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400" b="1" dirty="0">
                <a:solidFill>
                  <a:schemeClr val="accent1"/>
                </a:solidFill>
                <a:latin typeface="Times New Roman"/>
                <a:ea typeface="Calibri"/>
                <a:cs typeface="B Nazanin" pitchFamily="2" charset="-78"/>
              </a:rPr>
              <a:t>       </a:t>
            </a:r>
            <a:r>
              <a:rPr lang="fa-IR" sz="1400" b="1" dirty="0">
                <a:latin typeface="Times New Roman"/>
                <a:ea typeface="Calibri"/>
                <a:cs typeface="B Nazanin" pitchFamily="2" charset="-78"/>
              </a:rPr>
              <a:t>روش های مرسوم </a:t>
            </a:r>
            <a:r>
              <a:rPr lang="en-US" sz="1400" b="1" dirty="0">
                <a:latin typeface="Times New Roman"/>
                <a:ea typeface="Calibri"/>
                <a:cs typeface="B Nazanin" pitchFamily="2" charset="-78"/>
              </a:rPr>
              <a:t>VCE</a:t>
            </a:r>
            <a:r>
              <a:rPr lang="fa-IR" sz="1400" b="1" dirty="0">
                <a:latin typeface="Times New Roman"/>
                <a:ea typeface="Calibri"/>
                <a:cs typeface="B Nazanin" pitchFamily="2" charset="-78"/>
              </a:rPr>
              <a:t> مشاهدات بر اساس نوع و کیفیت سازگا رگروه بندی شده و برای هر دسته وزن مشخصی در نظر گرفته می شود.</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r>
              <a:rPr lang="fa-IR" sz="1400" b="1" dirty="0">
                <a:solidFill>
                  <a:schemeClr val="accent1"/>
                </a:solidFill>
                <a:latin typeface="Times New Roman"/>
                <a:ea typeface="Calibri"/>
                <a:cs typeface="B Nazanin" pitchFamily="2" charset="-78"/>
              </a:rPr>
              <a:t>پس از سرشکنی</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4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1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200" i="0" u="none"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3329998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1936375" y="545307"/>
            <a:ext cx="8615737"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200000"/>
              </a:lnSpc>
            </a:pPr>
            <a:r>
              <a:rPr lang="fa-IR" sz="2400" b="1" dirty="0">
                <a:solidFill>
                  <a:schemeClr val="accent1"/>
                </a:solidFill>
                <a:ea typeface="Calibri"/>
                <a:cs typeface="B Nazanin" pitchFamily="2" charset="-78"/>
              </a:rPr>
              <a:t>بهبود نتایج مثلث بندی </a:t>
            </a:r>
          </a:p>
          <a:p>
            <a:pPr lvl="0" indent="49213" algn="r" defTabSz="914400" rtl="1" eaLnBrk="0" hangingPunct="0">
              <a:lnSpc>
                <a:spcPct val="200000"/>
              </a:lnSpc>
            </a:pPr>
            <a:r>
              <a:rPr lang="fa-IR" sz="1600" dirty="0">
                <a:latin typeface="Times New Roman"/>
                <a:ea typeface="Calibri"/>
                <a:cs typeface="B Nazanin"/>
              </a:rPr>
              <a:t>استخراج حداکثری نقاط کلیدی</a:t>
            </a:r>
          </a:p>
          <a:p>
            <a:pPr indent="49213" algn="r" defTabSz="914400" rtl="1" eaLnBrk="0" hangingPunct="0">
              <a:lnSpc>
                <a:spcPct val="200000"/>
              </a:lnSpc>
            </a:pPr>
            <a:r>
              <a:rPr lang="fa-IR" sz="1600" dirty="0">
                <a:latin typeface="Times New Roman"/>
                <a:ea typeface="Calibri"/>
                <a:cs typeface="B Nazanin"/>
              </a:rPr>
              <a:t>حذف نقاط گرهی دو عکسی   به دلیل استحکام پایین</a:t>
            </a:r>
          </a:p>
          <a:p>
            <a:pPr indent="49213" algn="r" defTabSz="914400" rtl="1" eaLnBrk="0" hangingPunct="0">
              <a:lnSpc>
                <a:spcPct val="200000"/>
              </a:lnSpc>
            </a:pPr>
            <a:r>
              <a:rPr lang="fa-IR" sz="1600" dirty="0">
                <a:latin typeface="Times New Roman"/>
                <a:ea typeface="Calibri"/>
                <a:cs typeface="B Nazanin"/>
              </a:rPr>
              <a:t>تقویت مناطق گپی   - پراکندگی نقاط گرهی به صورت یکنواخت باشد</a:t>
            </a:r>
          </a:p>
          <a:p>
            <a:pPr indent="49213" algn="r" defTabSz="914400" rtl="1" eaLnBrk="0" hangingPunct="0">
              <a:lnSpc>
                <a:spcPct val="200000"/>
              </a:lnSpc>
            </a:pPr>
            <a:r>
              <a:rPr lang="fa-IR" sz="1600" dirty="0">
                <a:latin typeface="Times New Roman"/>
                <a:ea typeface="Calibri"/>
                <a:cs typeface="B Nazanin"/>
              </a:rPr>
              <a:t>تقویت قدرت تفکیک طیفی تصاویر    - کنتراست ، سطح نویز</a:t>
            </a:r>
          </a:p>
          <a:p>
            <a:pPr indent="49213" algn="r" defTabSz="914400" rtl="1" eaLnBrk="0" hangingPunct="0">
              <a:lnSpc>
                <a:spcPct val="200000"/>
              </a:lnSpc>
            </a:pPr>
            <a:r>
              <a:rPr lang="fa-IR" sz="1600" dirty="0">
                <a:latin typeface="Times New Roman"/>
                <a:ea typeface="Calibri"/>
                <a:cs typeface="B Nazanin"/>
              </a:rPr>
              <a:t>افزایش قدرت تفکیک مکانی تصاویر   -  </a:t>
            </a: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2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accent1"/>
              </a:solidFill>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686594"/>
            <a:ext cx="5333220" cy="2875756"/>
          </a:xfrm>
          <a:prstGeom prst="rect">
            <a:avLst/>
          </a:prstGeom>
        </p:spPr>
      </p:pic>
    </p:spTree>
    <p:extLst>
      <p:ext uri="{BB962C8B-B14F-4D97-AF65-F5344CB8AC3E}">
        <p14:creationId xmlns:p14="http://schemas.microsoft.com/office/powerpoint/2010/main" val="1251296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55427" y="2181120"/>
            <a:ext cx="5749534" cy="41814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lstStyle/>
          <a:p>
            <a:pPr defTabSz="912495" eaLnBrk="0" hangingPunct="0">
              <a:buFont typeface="Arial" panose="020B0604020202020204" pitchFamily="34" charset="0"/>
              <a:buNone/>
            </a:pPr>
            <a:endParaRPr lang="en-US">
              <a:ea typeface="宋体" panose="02010600030101010101" pitchFamily="2" charset="-122"/>
            </a:endParaRPr>
          </a:p>
        </p:txBody>
      </p:sp>
      <p:sp>
        <p:nvSpPr>
          <p:cNvPr id="10" name="Rounded Rectangle 9"/>
          <p:cNvSpPr/>
          <p:nvPr/>
        </p:nvSpPr>
        <p:spPr bwMode="auto">
          <a:xfrm>
            <a:off x="6113854" y="2181121"/>
            <a:ext cx="5749534" cy="41814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lstStyle/>
          <a:p>
            <a:pPr defTabSz="912495" eaLnBrk="0" hangingPunct="0">
              <a:buFont typeface="Arial" panose="020B0604020202020204" pitchFamily="34" charset="0"/>
              <a:buNone/>
            </a:pPr>
            <a:endParaRPr lang="en-US">
              <a:ea typeface="宋体" panose="02010600030101010101" pitchFamily="2" charset="-122"/>
            </a:endParaRPr>
          </a:p>
        </p:txBody>
      </p:sp>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1750052" y="578997"/>
            <a:ext cx="8615737" cy="18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150000"/>
              </a:lnSpc>
            </a:pPr>
            <a:r>
              <a:rPr lang="fa-IR" sz="2000" b="1" dirty="0">
                <a:solidFill>
                  <a:schemeClr val="accent1"/>
                </a:solidFill>
                <a:ea typeface="Calibri"/>
                <a:cs typeface="B Nazanin" pitchFamily="2" charset="-78"/>
              </a:rPr>
              <a:t>ارزیابی کیفی نتایج مثلث بندی و محاسبات</a:t>
            </a:r>
          </a:p>
          <a:p>
            <a:pPr lvl="0" indent="49213" algn="ctr" defTabSz="914400" rtl="1" eaLnBrk="0" hangingPunct="0">
              <a:lnSpc>
                <a:spcPct val="150000"/>
              </a:lnSpc>
            </a:pPr>
            <a:r>
              <a:rPr lang="ar-SA" sz="2000" dirty="0">
                <a:latin typeface="Times New Roman"/>
                <a:ea typeface="Calibri"/>
                <a:cs typeface="B Nazanin"/>
              </a:rPr>
              <a:t>ارزیابی دقت پارامترهای توجیه خارجی تصاویر</a:t>
            </a:r>
            <a:r>
              <a:rPr lang="fa-IR" sz="2000" dirty="0">
                <a:latin typeface="Times New Roman"/>
                <a:ea typeface="Calibri"/>
                <a:cs typeface="B Nazanin"/>
              </a:rPr>
              <a:t> </a:t>
            </a:r>
          </a:p>
          <a:p>
            <a:pPr lvl="0" indent="49213" algn="ctr" defTabSz="914400" rtl="1" eaLnBrk="0" hangingPunct="0">
              <a:lnSpc>
                <a:spcPct val="150000"/>
              </a:lnSpc>
            </a:pPr>
            <a:r>
              <a:rPr lang="ar-SA" sz="2000" b="1" u="sng" dirty="0">
                <a:latin typeface="Times New Roman"/>
                <a:ea typeface="Calibri"/>
                <a:cs typeface="B Nazanin"/>
              </a:rPr>
              <a:t>پارامترهای توجیه داخلی تصاویر شامل </a:t>
            </a:r>
            <a:r>
              <a:rPr lang="en-US" sz="1600" b="1" u="sng" dirty="0" err="1">
                <a:latin typeface="Times New Roman"/>
                <a:ea typeface="Calibri"/>
                <a:cs typeface="B Nazanin"/>
              </a:rPr>
              <a:t>xo,yo,</a:t>
            </a:r>
            <a:r>
              <a:rPr lang="en-US" b="1" u="sng" dirty="0" err="1">
                <a:latin typeface="Times New Roman"/>
                <a:ea typeface="Calibri"/>
                <a:cs typeface="B Nazanin"/>
              </a:rPr>
              <a:t>c</a:t>
            </a:r>
            <a:endParaRPr lang="fa-IR" b="1" u="sng" dirty="0">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accent1"/>
              </a:solidFill>
              <a:effectLst/>
            </a:endParaRPr>
          </a:p>
        </p:txBody>
      </p:sp>
      <p:sp>
        <p:nvSpPr>
          <p:cNvPr id="8" name="Rectangle 7"/>
          <p:cNvSpPr/>
          <p:nvPr/>
        </p:nvSpPr>
        <p:spPr>
          <a:xfrm>
            <a:off x="5938446" y="2403351"/>
            <a:ext cx="6096000" cy="3748719"/>
          </a:xfrm>
          <a:prstGeom prst="rect">
            <a:avLst/>
          </a:prstGeom>
        </p:spPr>
        <p:txBody>
          <a:bodyPr>
            <a:spAutoFit/>
          </a:bodyPr>
          <a:lstStyle/>
          <a:p>
            <a:pPr marL="342900" lvl="0" indent="-342900" algn="ctr" rtl="1">
              <a:lnSpc>
                <a:spcPct val="120000"/>
              </a:lnSpc>
              <a:spcAft>
                <a:spcPts val="0"/>
              </a:spcAft>
              <a:buFont typeface="Symbol"/>
              <a:buChar char=""/>
            </a:pPr>
            <a:r>
              <a:rPr lang="ar-SA" b="1" dirty="0">
                <a:latin typeface="Times New Roman"/>
                <a:ea typeface="Calibri"/>
                <a:cs typeface="B Nazanin"/>
              </a:rPr>
              <a:t>ارزیابی بر اساس گزارش كيفيت ارائه‌شده توسط نرم‌افزار</a:t>
            </a:r>
            <a:endParaRPr lang="en-US" sz="1400" dirty="0">
              <a:latin typeface="Times New Roman"/>
              <a:ea typeface="Calibri"/>
              <a:cs typeface="B Nazanin"/>
            </a:endParaRPr>
          </a:p>
          <a:p>
            <a:pPr lvl="0" algn="ctr" rtl="1">
              <a:lnSpc>
                <a:spcPct val="150000"/>
              </a:lnSpc>
              <a:spcAft>
                <a:spcPts val="0"/>
              </a:spcAft>
              <a:buSzPts val="1400"/>
            </a:pPr>
            <a:r>
              <a:rPr lang="ar-SA" dirty="0">
                <a:latin typeface="Times New Roman"/>
                <a:ea typeface="Times New Roman"/>
                <a:cs typeface="B Nazanin"/>
              </a:rPr>
              <a:t> کنترل </a:t>
            </a:r>
            <a:r>
              <a:rPr lang="en-US" sz="1400" dirty="0">
                <a:latin typeface="Times New Roman"/>
                <a:ea typeface="Times New Roman"/>
                <a:cs typeface="B Nazanin"/>
              </a:rPr>
              <a:t>GSD</a:t>
            </a:r>
            <a:r>
              <a:rPr lang="fa-IR" dirty="0">
                <a:latin typeface="Times New Roman"/>
                <a:ea typeface="Times New Roman"/>
                <a:cs typeface="B Nazanin"/>
              </a:rPr>
              <a:t> متوسط</a:t>
            </a:r>
            <a:endParaRPr lang="en-US" sz="1400" dirty="0">
              <a:latin typeface="Times New Roman"/>
              <a:ea typeface="Times New Roman"/>
              <a:cs typeface="B Nazanin"/>
            </a:endParaRPr>
          </a:p>
          <a:p>
            <a:pPr lvl="0" algn="ctr" rtl="1">
              <a:lnSpc>
                <a:spcPct val="150000"/>
              </a:lnSpc>
              <a:spcAft>
                <a:spcPts val="0"/>
              </a:spcAft>
              <a:buSzPts val="1400"/>
            </a:pPr>
            <a:r>
              <a:rPr lang="fa-IR" dirty="0">
                <a:latin typeface="Times New Roman"/>
                <a:ea typeface="Times New Roman"/>
                <a:cs typeface="B Nazanin"/>
              </a:rPr>
              <a:t> آمار نقاط گرهی تولیدشده‌ی خودکار</a:t>
            </a:r>
            <a:endParaRPr lang="en-US" sz="1400" dirty="0">
              <a:latin typeface="Times New Roman"/>
              <a:ea typeface="Times New Roman"/>
              <a:cs typeface="B Nazanin"/>
            </a:endParaRPr>
          </a:p>
          <a:p>
            <a:pPr lvl="0" algn="ctr" rtl="1">
              <a:lnSpc>
                <a:spcPct val="150000"/>
              </a:lnSpc>
              <a:spcAft>
                <a:spcPts val="0"/>
              </a:spcAft>
              <a:buSzPts val="1400"/>
            </a:pPr>
            <a:r>
              <a:rPr lang="fa-IR" dirty="0">
                <a:latin typeface="Times New Roman"/>
                <a:ea typeface="Times New Roman"/>
                <a:cs typeface="B Nazanin"/>
              </a:rPr>
              <a:t> کنترل پوشش‌ها</a:t>
            </a:r>
            <a:endParaRPr lang="en-US" sz="1400" dirty="0">
              <a:latin typeface="Times New Roman"/>
              <a:ea typeface="Times New Roman"/>
              <a:cs typeface="B Nazanin"/>
            </a:endParaRPr>
          </a:p>
          <a:p>
            <a:pPr lvl="0" algn="ctr" rtl="1">
              <a:lnSpc>
                <a:spcPct val="150000"/>
              </a:lnSpc>
              <a:spcAft>
                <a:spcPts val="0"/>
              </a:spcAft>
              <a:buSzPts val="1400"/>
            </a:pPr>
            <a:r>
              <a:rPr lang="fa-IR" dirty="0">
                <a:latin typeface="Times New Roman"/>
                <a:ea typeface="Times New Roman"/>
                <a:cs typeface="B Nazanin"/>
              </a:rPr>
              <a:t> بررسی دیاگرام‌های استحکام یکنواخت هندسی</a:t>
            </a:r>
            <a:endParaRPr lang="en-US" sz="1400" dirty="0">
              <a:latin typeface="Times New Roman"/>
              <a:ea typeface="Times New Roman"/>
              <a:cs typeface="B Nazanin"/>
            </a:endParaRPr>
          </a:p>
          <a:p>
            <a:pPr lvl="0" algn="ctr" rtl="1">
              <a:lnSpc>
                <a:spcPct val="150000"/>
              </a:lnSpc>
              <a:spcAft>
                <a:spcPts val="0"/>
              </a:spcAft>
              <a:buSzPts val="1400"/>
            </a:pPr>
            <a:r>
              <a:rPr lang="fa-IR" dirty="0">
                <a:latin typeface="Times New Roman"/>
                <a:ea typeface="Times New Roman"/>
                <a:cs typeface="B Nazanin"/>
              </a:rPr>
              <a:t> بررسی مقادیر جدول دقت‌های نقاط کنترل و نقاط چک</a:t>
            </a:r>
            <a:endParaRPr lang="en-US" sz="1400" dirty="0">
              <a:latin typeface="Times New Roman"/>
              <a:ea typeface="Times New Roman"/>
              <a:cs typeface="B Nazanin"/>
            </a:endParaRPr>
          </a:p>
          <a:p>
            <a:pPr lvl="0" algn="ctr" rtl="1">
              <a:lnSpc>
                <a:spcPct val="150000"/>
              </a:lnSpc>
              <a:spcAft>
                <a:spcPts val="0"/>
              </a:spcAft>
              <a:buSzPts val="1400"/>
            </a:pPr>
            <a:r>
              <a:rPr lang="ar-SA" dirty="0">
                <a:latin typeface="Times New Roman"/>
                <a:ea typeface="Times New Roman"/>
                <a:cs typeface="B Nazanin"/>
              </a:rPr>
              <a:t>عدم وجود نشانه‌اي دال بر وجود خطاي سيستماتيك</a:t>
            </a:r>
            <a:endParaRPr lang="en-US" sz="1400" dirty="0">
              <a:latin typeface="Times New Roman"/>
              <a:ea typeface="Times New Roman"/>
              <a:cs typeface="B Nazanin"/>
            </a:endParaRPr>
          </a:p>
          <a:p>
            <a:pPr lvl="0" algn="ctr" rtl="1">
              <a:lnSpc>
                <a:spcPct val="150000"/>
              </a:lnSpc>
              <a:spcAft>
                <a:spcPts val="0"/>
              </a:spcAft>
              <a:buSzPts val="1400"/>
            </a:pPr>
            <a:r>
              <a:rPr lang="ar-SA" dirty="0">
                <a:latin typeface="Times New Roman"/>
                <a:ea typeface="Times New Roman"/>
                <a:cs typeface="B Nazanin"/>
              </a:rPr>
              <a:t>عدم بهبود قابل‌توجه در نتايج نهايي با افزودن تعداد تكرار</a:t>
            </a:r>
            <a:endParaRPr lang="en-US" sz="1400" dirty="0">
              <a:latin typeface="Times New Roman"/>
              <a:ea typeface="Times New Roman"/>
              <a:cs typeface="B Nazanin"/>
            </a:endParaRPr>
          </a:p>
          <a:p>
            <a:pPr lvl="0" algn="ctr" rtl="1">
              <a:lnSpc>
                <a:spcPct val="150000"/>
              </a:lnSpc>
              <a:spcAft>
                <a:spcPts val="0"/>
              </a:spcAft>
              <a:buSzPts val="1400"/>
            </a:pPr>
            <a:r>
              <a:rPr lang="fa-IR" dirty="0">
                <a:latin typeface="Times New Roman"/>
                <a:ea typeface="Times New Roman"/>
                <a:cs typeface="B Nazanin"/>
              </a:rPr>
              <a:t>تفسیر و تحلیل بخش‌های دیگر گزارش به کمک راهنمای نرم‌افزار</a:t>
            </a:r>
            <a:endParaRPr lang="en-US" sz="1400" dirty="0">
              <a:latin typeface="Times New Roman"/>
              <a:ea typeface="Times New Roman"/>
              <a:cs typeface="B Nazanin"/>
            </a:endParaRPr>
          </a:p>
        </p:txBody>
      </p:sp>
      <p:sp>
        <p:nvSpPr>
          <p:cNvPr id="9" name="Rectangle 8"/>
          <p:cNvSpPr/>
          <p:nvPr/>
        </p:nvSpPr>
        <p:spPr>
          <a:xfrm>
            <a:off x="365067" y="2423386"/>
            <a:ext cx="5730953" cy="3250121"/>
          </a:xfrm>
          <a:prstGeom prst="rect">
            <a:avLst/>
          </a:prstGeom>
        </p:spPr>
        <p:txBody>
          <a:bodyPr wrap="square">
            <a:spAutoFit/>
          </a:bodyPr>
          <a:lstStyle/>
          <a:p>
            <a:pPr marL="342900" indent="-342900" algn="ctr" rtl="1">
              <a:lnSpc>
                <a:spcPct val="120000"/>
              </a:lnSpc>
              <a:spcAft>
                <a:spcPts val="0"/>
              </a:spcAft>
              <a:buFont typeface="Symbol"/>
              <a:buChar char=""/>
            </a:pPr>
            <a:r>
              <a:rPr lang="ar-SA" b="1" dirty="0">
                <a:latin typeface="Times New Roman"/>
                <a:ea typeface="Calibri"/>
                <a:cs typeface="B Nazanin"/>
              </a:rPr>
              <a:t>ارزیابی مستقل پارامترهای تعیین‌شده</a:t>
            </a:r>
            <a:endParaRPr lang="fa-IR" b="1" dirty="0">
              <a:latin typeface="Times New Roman"/>
              <a:ea typeface="Calibri"/>
              <a:cs typeface="B Nazanin"/>
            </a:endParaRPr>
          </a:p>
          <a:p>
            <a:pPr marL="342900" indent="-342900" algn="ctr" rtl="1">
              <a:lnSpc>
                <a:spcPct val="120000"/>
              </a:lnSpc>
              <a:spcAft>
                <a:spcPts val="0"/>
              </a:spcAft>
              <a:buFont typeface="Symbol"/>
              <a:buChar char=""/>
            </a:pPr>
            <a:endParaRPr lang="fa-IR" b="1" dirty="0">
              <a:latin typeface="Times New Roman"/>
              <a:ea typeface="Calibri"/>
              <a:cs typeface="B Nazanin"/>
            </a:endParaRPr>
          </a:p>
          <a:p>
            <a:pPr algn="ctr" rtl="1">
              <a:lnSpc>
                <a:spcPct val="150000"/>
              </a:lnSpc>
              <a:spcAft>
                <a:spcPts val="0"/>
              </a:spcAft>
              <a:buSzPts val="1400"/>
            </a:pPr>
            <a:r>
              <a:rPr lang="ar-SA" dirty="0">
                <a:latin typeface="Times New Roman"/>
                <a:ea typeface="Times New Roman"/>
                <a:cs typeface="B Nazanin"/>
              </a:rPr>
              <a:t>بررسی مدل سه‌بعدی اولیه پس از اولین مرحله‌ی پردازش و تشکیل </a:t>
            </a:r>
            <a:r>
              <a:rPr lang="fa-IR" dirty="0">
                <a:latin typeface="Times New Roman"/>
                <a:ea typeface="Times New Roman"/>
                <a:cs typeface="B Nazanin"/>
              </a:rPr>
              <a:t>نقاط گرهی خودکار یا </a:t>
            </a:r>
            <a:r>
              <a:rPr lang="ar-SA" dirty="0">
                <a:latin typeface="Times New Roman"/>
                <a:ea typeface="Times New Roman"/>
                <a:cs typeface="B Nazanin"/>
              </a:rPr>
              <a:t>ابر نقطه کم تراکم </a:t>
            </a:r>
            <a:endParaRPr lang="fa-IR" dirty="0">
              <a:latin typeface="Times New Roman"/>
              <a:ea typeface="Times New Roman"/>
              <a:cs typeface="B Nazanin"/>
            </a:endParaRPr>
          </a:p>
          <a:p>
            <a:pPr algn="ctr" rtl="1">
              <a:lnSpc>
                <a:spcPct val="150000"/>
              </a:lnSpc>
              <a:spcAft>
                <a:spcPts val="0"/>
              </a:spcAft>
              <a:buSzPts val="1400"/>
            </a:pPr>
            <a:r>
              <a:rPr lang="ar-SA" dirty="0">
                <a:latin typeface="Times New Roman"/>
                <a:ea typeface="Times New Roman"/>
                <a:cs typeface="B Nazanin"/>
              </a:rPr>
              <a:t>تشکیل مدل‌های سه‌بعدی استرئو و بررسی وجود پارالاکس در تصاویر (پارالاکس حداکثر یک‌چهارم نقطه شناور مجاز است)</a:t>
            </a:r>
            <a:endParaRPr lang="en-US" dirty="0">
              <a:latin typeface="Times New Roman"/>
              <a:ea typeface="Times New Roman"/>
              <a:cs typeface="B Nazanin"/>
            </a:endParaRPr>
          </a:p>
          <a:p>
            <a:pPr algn="ctr" rtl="1">
              <a:lnSpc>
                <a:spcPct val="150000"/>
              </a:lnSpc>
              <a:spcAft>
                <a:spcPts val="0"/>
              </a:spcAft>
              <a:buSzPts val="1400"/>
            </a:pPr>
            <a:r>
              <a:rPr lang="ar-SA" dirty="0">
                <a:latin typeface="Times New Roman"/>
                <a:ea typeface="Times New Roman"/>
                <a:cs typeface="B Nazanin"/>
              </a:rPr>
              <a:t>اندازه‌گیری مختصات سه‌بعدی نقاط کنترل و چک در محیط برجسته­بيني در مدل‌های سه‌بعدی مختلف</a:t>
            </a:r>
            <a:endParaRPr lang="en-US" dirty="0">
              <a:latin typeface="Times New Roman"/>
              <a:ea typeface="Times New Roman"/>
              <a:cs typeface="B Nazanin"/>
            </a:endParaRPr>
          </a:p>
        </p:txBody>
      </p:sp>
    </p:spTree>
    <p:extLst>
      <p:ext uri="{BB962C8B-B14F-4D97-AF65-F5344CB8AC3E}">
        <p14:creationId xmlns:p14="http://schemas.microsoft.com/office/powerpoint/2010/main" val="1382173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5336754" y="97433"/>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a:t>
            </a:r>
            <a:r>
              <a:rPr 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پردازش داده ها محاسبات و مثلث بندی هوایی</a:t>
            </a:r>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1750054" y="650619"/>
            <a:ext cx="8615737" cy="488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lvl="0" indent="49213" algn="r" defTabSz="914400" rtl="1" eaLnBrk="0" hangingPunct="0">
              <a:lnSpc>
                <a:spcPct val="200000"/>
              </a:lnSpc>
            </a:pPr>
            <a:r>
              <a:rPr lang="fa-IR" sz="2400" b="1" dirty="0">
                <a:solidFill>
                  <a:schemeClr val="accent1"/>
                </a:solidFill>
                <a:ea typeface="Calibri"/>
                <a:cs typeface="B Nazanin" pitchFamily="2" charset="-78"/>
              </a:rPr>
              <a:t>ارزیابی کیفی نتایج مثلث بندی و محاسبات</a:t>
            </a:r>
          </a:p>
          <a:p>
            <a:pPr lvl="0" indent="49213" algn="r" defTabSz="914400" rtl="1" eaLnBrk="0" hangingPunct="0"/>
            <a:r>
              <a:rPr lang="ar-SA" sz="2400" dirty="0">
                <a:latin typeface="Times New Roman"/>
                <a:ea typeface="Calibri"/>
                <a:cs typeface="B Nazanin"/>
              </a:rPr>
              <a:t>ارزیابی دقت پارامترهای اضافی توجیه داخلی </a:t>
            </a:r>
            <a:r>
              <a:rPr lang="fa-IR" sz="2400" dirty="0">
                <a:latin typeface="Times New Roman"/>
                <a:ea typeface="Calibri"/>
                <a:cs typeface="B Nazanin"/>
              </a:rPr>
              <a:t>-----</a:t>
            </a:r>
            <a:r>
              <a:rPr lang="ar-SA" sz="2400" dirty="0">
                <a:latin typeface="Times New Roman"/>
                <a:ea typeface="Calibri"/>
                <a:cs typeface="B Nazanin"/>
              </a:rPr>
              <a:t> اعوجاج شعاعی عدسی </a:t>
            </a:r>
            <a:r>
              <a:rPr lang="en-US" dirty="0">
                <a:latin typeface="Times New Roman"/>
                <a:ea typeface="Calibri"/>
                <a:cs typeface="B Nazanin"/>
              </a:rPr>
              <a:t>k1-k4</a:t>
            </a:r>
            <a:endParaRPr lang="fa-IR" sz="2400" dirty="0">
              <a:latin typeface="Times New Roman"/>
              <a:ea typeface="Calibri"/>
              <a:cs typeface="B Nazanin"/>
            </a:endParaRPr>
          </a:p>
          <a:p>
            <a:pPr lvl="0" indent="49213" algn="r" defTabSz="914400" rtl="1" eaLnBrk="0" hangingPunct="0"/>
            <a:r>
              <a:rPr lang="fa-IR" sz="2400" dirty="0">
                <a:latin typeface="Times New Roman"/>
                <a:ea typeface="Calibri"/>
                <a:cs typeface="B Nazanin"/>
              </a:rPr>
              <a:t> </a:t>
            </a:r>
            <a:r>
              <a:rPr lang="ar-SA" sz="2400" dirty="0">
                <a:latin typeface="Times New Roman"/>
                <a:ea typeface="Calibri"/>
                <a:cs typeface="B Nazanin"/>
              </a:rPr>
              <a:t>پارامترهای خروج از مرکز </a:t>
            </a:r>
            <a:r>
              <a:rPr lang="en-US" dirty="0">
                <a:latin typeface="Times New Roman"/>
                <a:ea typeface="Calibri"/>
                <a:cs typeface="B Nazanin"/>
              </a:rPr>
              <a:t>p1-p2</a:t>
            </a:r>
            <a:endParaRPr lang="fa-IR" sz="2400" dirty="0">
              <a:latin typeface="Times New Roman"/>
              <a:ea typeface="Calibri"/>
              <a:cs typeface="B Nazanin"/>
            </a:endParaRPr>
          </a:p>
          <a:p>
            <a:pPr lvl="0" indent="49213" algn="r" defTabSz="914400" rtl="1" eaLnBrk="0" hangingPunct="0"/>
            <a:r>
              <a:rPr lang="ar-SA" sz="2400" dirty="0">
                <a:latin typeface="Times New Roman"/>
                <a:ea typeface="Calibri"/>
                <a:cs typeface="B Nazanin"/>
              </a:rPr>
              <a:t>پارامترهای افینیتی </a:t>
            </a:r>
            <a:r>
              <a:rPr lang="en-US" dirty="0">
                <a:latin typeface="Times New Roman"/>
                <a:ea typeface="Calibri"/>
                <a:cs typeface="B Nazanin"/>
              </a:rPr>
              <a:t>b1-b2</a:t>
            </a:r>
            <a:r>
              <a:rPr lang="ar-SA" sz="2400" dirty="0">
                <a:latin typeface="Times New Roman"/>
                <a:ea typeface="Calibri"/>
                <a:cs typeface="B Nazanin"/>
              </a:rPr>
              <a:t> </a:t>
            </a:r>
            <a:endParaRPr lang="fa-IR" sz="2400" dirty="0">
              <a:latin typeface="Times New Roman"/>
              <a:ea typeface="Calibri"/>
              <a:cs typeface="B Nazanin"/>
            </a:endParaRPr>
          </a:p>
          <a:p>
            <a:pPr lvl="0" indent="49213" algn="r" defTabSz="914400" rtl="1" eaLnBrk="0" hangingPunct="0"/>
            <a:r>
              <a:rPr lang="ar-SA" sz="2400" dirty="0">
                <a:latin typeface="Times New Roman"/>
                <a:ea typeface="Calibri"/>
                <a:cs typeface="B Nazanin"/>
              </a:rPr>
              <a:t> پارامترهای توجیه خارجی تصاویر </a:t>
            </a:r>
            <a:r>
              <a:rPr lang="fa-IR" sz="2400" dirty="0">
                <a:latin typeface="Times New Roman"/>
                <a:ea typeface="Calibri"/>
                <a:cs typeface="B Nazanin"/>
              </a:rPr>
              <a:t>---</a:t>
            </a:r>
            <a:r>
              <a:rPr lang="ar-SA" sz="2400" dirty="0">
                <a:latin typeface="Times New Roman"/>
                <a:ea typeface="Calibri"/>
                <a:cs typeface="B Nazanin"/>
              </a:rPr>
              <a:t> مختصات مراکز تصویر و وضعیت دوربین </a:t>
            </a:r>
            <a:r>
              <a:rPr lang="en-US" dirty="0">
                <a:latin typeface="Times New Roman"/>
                <a:ea typeface="Calibri"/>
                <a:cs typeface="B Nazanin"/>
              </a:rPr>
              <a:t>X0, Y0, Z0, </a:t>
            </a:r>
            <a:r>
              <a:rPr lang="en-US" dirty="0">
                <a:latin typeface="Times New Roman"/>
                <a:ea typeface="Calibri"/>
                <a:cs typeface="B Nazanin"/>
                <a:sym typeface="Symbol"/>
              </a:rPr>
              <a:t></a:t>
            </a:r>
            <a:r>
              <a:rPr lang="en-US" dirty="0">
                <a:latin typeface="Times New Roman"/>
                <a:ea typeface="Calibri"/>
                <a:cs typeface="B Nazanin"/>
              </a:rPr>
              <a:t>, </a:t>
            </a:r>
            <a:r>
              <a:rPr lang="en-US" dirty="0">
                <a:latin typeface="Times New Roman"/>
                <a:ea typeface="Calibri"/>
                <a:cs typeface="B Nazanin"/>
                <a:sym typeface="Symbol"/>
              </a:rPr>
              <a:t></a:t>
            </a:r>
            <a:r>
              <a:rPr lang="en-US" dirty="0">
                <a:latin typeface="Times New Roman"/>
                <a:ea typeface="Calibri"/>
                <a:cs typeface="B Nazanin"/>
              </a:rPr>
              <a:t> ,</a:t>
            </a:r>
            <a:r>
              <a:rPr lang="en-US" dirty="0">
                <a:latin typeface="Times New Roman"/>
                <a:ea typeface="Calibri"/>
                <a:cs typeface="B Nazanin"/>
                <a:sym typeface="Symbol"/>
              </a:rPr>
              <a:t></a:t>
            </a:r>
            <a:r>
              <a:rPr lang="en-US" dirty="0">
                <a:latin typeface="Times New Roman"/>
                <a:ea typeface="Calibri"/>
                <a:cs typeface="B Nazanin"/>
              </a:rPr>
              <a:t> )</a:t>
            </a:r>
            <a:r>
              <a:rPr lang="ar-SA" sz="2400" dirty="0">
                <a:latin typeface="Times New Roman"/>
                <a:ea typeface="Calibri"/>
                <a:cs typeface="B Nazanin"/>
              </a:rPr>
              <a:t>)</a:t>
            </a:r>
            <a:endParaRPr lang="fa-IR" sz="2400" b="1" dirty="0">
              <a:solidFill>
                <a:schemeClr val="accent1"/>
              </a:solidFill>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fa-IR" sz="1600" b="1" dirty="0">
              <a:solidFill>
                <a:schemeClr val="accent1"/>
              </a:solidFill>
              <a:latin typeface="Times New Roman"/>
              <a:ea typeface="Calibri"/>
              <a:cs typeface="B Nazanin" pitchFamily="2" charset="-78"/>
            </a:endParaRPr>
          </a:p>
          <a:p>
            <a:pPr marL="0" marR="0" lvl="0" indent="49213" algn="r" defTabSz="914400" rtl="1" eaLnBrk="0" fontAlgn="base" latinLnBrk="0" hangingPunct="0">
              <a:lnSpc>
                <a:spcPct val="200000"/>
              </a:lnSpc>
              <a:spcBef>
                <a:spcPct val="0"/>
              </a:spcBef>
              <a:spcAft>
                <a:spcPct val="0"/>
              </a:spcAft>
              <a:buClrTx/>
              <a:buSzTx/>
              <a:buFontTx/>
              <a:buNone/>
              <a:tabLst>
                <a:tab pos="5726113" algn="r"/>
              </a:tabLst>
            </a:pPr>
            <a:endParaRPr lang="en-US" sz="1200" dirty="0">
              <a:solidFill>
                <a:schemeClr val="accent1"/>
              </a:solidFill>
              <a:latin typeface="Times New Roman"/>
              <a:ea typeface="Calibri"/>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accent1"/>
              </a:solidFill>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261" y="3466499"/>
            <a:ext cx="9528852" cy="2973002"/>
          </a:xfrm>
          <a:prstGeom prst="rect">
            <a:avLst/>
          </a:prstGeom>
        </p:spPr>
      </p:pic>
    </p:spTree>
    <p:extLst>
      <p:ext uri="{BB962C8B-B14F-4D97-AF65-F5344CB8AC3E}">
        <p14:creationId xmlns:p14="http://schemas.microsoft.com/office/powerpoint/2010/main" val="1616712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13316" name="组合 9"/>
          <p:cNvGrpSpPr>
            <a:grpSpLocks/>
          </p:cNvGrpSpPr>
          <p:nvPr/>
        </p:nvGrpSpPr>
        <p:grpSpPr bwMode="auto">
          <a:xfrm>
            <a:off x="4559300" y="2114549"/>
            <a:ext cx="4994275" cy="1031014"/>
            <a:chOff x="4124016" y="2114789"/>
            <a:chExt cx="4994576" cy="1030919"/>
          </a:xfrm>
        </p:grpSpPr>
        <p:grpSp>
          <p:nvGrpSpPr>
            <p:cNvPr id="13321" name="组合 6"/>
            <p:cNvGrpSpPr>
              <a:grpSpLocks/>
            </p:cNvGrpSpPr>
            <p:nvPr/>
          </p:nvGrpSpPr>
          <p:grpSpPr bwMode="auto">
            <a:xfrm>
              <a:off x="8130387" y="2114789"/>
              <a:ext cx="988205" cy="988205"/>
              <a:chOff x="5038297" y="2204355"/>
              <a:chExt cx="559904" cy="559904"/>
            </a:xfrm>
          </p:grpSpPr>
          <p:sp>
            <p:nvSpPr>
              <p:cNvPr id="8" name="椭圆 7"/>
              <p:cNvSpPr/>
              <p:nvPr/>
            </p:nvSpPr>
            <p:spPr bwMode="auto">
              <a:xfrm>
                <a:off x="5038705" y="2204355"/>
                <a:ext cx="559496" cy="560310"/>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solidFill>
                    <a:schemeClr val="bg1"/>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3325" name="文本框 8"/>
              <p:cNvSpPr txBox="1">
                <a:spLocks noChangeArrowheads="1"/>
              </p:cNvSpPr>
              <p:nvPr/>
            </p:nvSpPr>
            <p:spPr bwMode="auto">
              <a:xfrm>
                <a:off x="5192287" y="2283768"/>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a:solidFill>
                      <a:schemeClr val="bg1"/>
                    </a:solidFill>
                    <a:latin typeface="Microsoft YaHei" pitchFamily="34" charset="-122"/>
                    <a:ea typeface="Microsoft YaHei" pitchFamily="34" charset="-122"/>
                    <a:cs typeface="B Zar" pitchFamily="2" charset="-78"/>
                    <a:sym typeface="Microsoft YaHei" pitchFamily="34" charset="-122"/>
                  </a:rPr>
                  <a:t>3</a:t>
                </a:r>
                <a:endParaRPr lang="zh-CN" altLang="en-US" sz="4000">
                  <a:solidFill>
                    <a:schemeClr val="bg1"/>
                  </a:solidFill>
                  <a:latin typeface="Microsoft YaHei" pitchFamily="34" charset="-122"/>
                  <a:ea typeface="Microsoft YaHei" pitchFamily="34" charset="-122"/>
                  <a:cs typeface="B Zar" pitchFamily="2" charset="-78"/>
                  <a:sym typeface="Microsoft YaHei" pitchFamily="34" charset="-122"/>
                </a:endParaRPr>
              </a:p>
            </p:txBody>
          </p:sp>
        </p:grpSp>
        <p:sp>
          <p:nvSpPr>
            <p:cNvPr id="13322" name="矩形 2"/>
            <p:cNvSpPr>
              <a:spLocks noChangeArrowheads="1"/>
            </p:cNvSpPr>
            <p:nvPr/>
          </p:nvSpPr>
          <p:spPr bwMode="auto">
            <a:xfrm>
              <a:off x="4124016" y="2157503"/>
              <a:ext cx="3934135"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6" name="文本框 5"/>
            <p:cNvSpPr txBox="1"/>
            <p:nvPr/>
          </p:nvSpPr>
          <p:spPr>
            <a:xfrm>
              <a:off x="5038471" y="2267177"/>
              <a:ext cx="2905300" cy="830920"/>
            </a:xfrm>
            <a:prstGeom prst="rect">
              <a:avLst/>
            </a:prstGeom>
            <a:noFill/>
          </p:spPr>
          <p:txBody>
            <a:bodyPr>
              <a:spAutoFit/>
            </a:bodyPr>
            <a:lstStyle/>
            <a:p>
              <a:pPr algn="just" eaLnBrk="0" hangingPunct="0">
                <a:defRPr/>
              </a:pPr>
              <a:r>
                <a:rPr lang="fa-IR" altLang="zh-CN" sz="2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just" eaLnBrk="0" hangingPunct="0">
                <a:defRPr/>
              </a:pPr>
              <a:endParaRPr lang="zh-CN" altLang="en-US" sz="2400" dirty="0">
                <a:solidFill>
                  <a:schemeClr val="accent3"/>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grpSp>
        <p:nvGrpSpPr>
          <p:cNvPr id="13317" name="Group 10"/>
          <p:cNvGrpSpPr>
            <a:grpSpLocks/>
          </p:cNvGrpSpPr>
          <p:nvPr/>
        </p:nvGrpSpPr>
        <p:grpSpPr bwMode="auto">
          <a:xfrm>
            <a:off x="9753600" y="1273175"/>
            <a:ext cx="1320800" cy="1338263"/>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13320"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3227013" y="1804684"/>
            <a:ext cx="8615737" cy="488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indent="180340" algn="r" rtl="1">
              <a:lnSpc>
                <a:spcPct val="120000"/>
              </a:lnSpc>
              <a:spcBef>
                <a:spcPts val="1200"/>
              </a:spcBef>
              <a:spcAft>
                <a:spcPts val="300"/>
              </a:spcAft>
            </a:pPr>
            <a:r>
              <a:rPr lang="ar-SA" b="1" dirty="0">
                <a:latin typeface="Times New Roman"/>
                <a:ea typeface="Times New Roman"/>
                <a:cs typeface="B Nazanin"/>
              </a:rPr>
              <a:t>ابر نقطه </a:t>
            </a:r>
            <a:r>
              <a:rPr lang="fa-IR" b="1" dirty="0">
                <a:latin typeface="Times New Roman"/>
                <a:ea typeface="Times New Roman"/>
                <a:cs typeface="B Nazanin"/>
              </a:rPr>
              <a:t>سه­بعدي</a:t>
            </a:r>
            <a:endParaRPr lang="en-US" b="1" dirty="0">
              <a:latin typeface="Times New Roman"/>
              <a:ea typeface="Times New Roman"/>
              <a:cs typeface="B Nazanin"/>
            </a:endParaRPr>
          </a:p>
          <a:p>
            <a:pPr indent="180340" algn="r" rtl="1">
              <a:lnSpc>
                <a:spcPct val="120000"/>
              </a:lnSpc>
              <a:spcBef>
                <a:spcPts val="1200"/>
              </a:spcBef>
              <a:spcAft>
                <a:spcPts val="300"/>
              </a:spcAft>
            </a:pPr>
            <a:r>
              <a:rPr lang="ar-SA" sz="1400" b="1" dirty="0">
                <a:latin typeface="Times New Roman"/>
                <a:ea typeface="Times New Roman"/>
                <a:cs typeface="B Nazanin"/>
              </a:rPr>
              <a:t>ارزیابی کیفیت ابر نقطه</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بررسی خطای نقاط کنترل و چک بر روی ابر نقطه</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بررسی سطح دقت، سازگاری و کامل بودن ابر نقطه تولیدشده از طریق مشاهده و کنترل انطباق آن با مدل‌های برجسته­بینی سه‌بعدی</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مقایسه ابر نقطه با عوارض ارتفاعی نقشه‌های دقیق‌تر موجود از منطقه</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بررسی یکنواختی و همگونی نقشه تراکم ابر نقطه</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کنترل </a:t>
            </a:r>
            <a:r>
              <a:rPr lang="en-US" sz="1400" b="1" dirty="0">
                <a:latin typeface="Times New Roman"/>
                <a:ea typeface="Times New Roman"/>
                <a:cs typeface="B Nazanin"/>
              </a:rPr>
              <a:t>DSM</a:t>
            </a:r>
            <a:r>
              <a:rPr lang="ar-SA" sz="1400" b="1" dirty="0">
                <a:latin typeface="Times New Roman"/>
                <a:ea typeface="Times New Roman"/>
                <a:cs typeface="B Nazanin"/>
              </a:rPr>
              <a:t> رنگی یا ترسیم خطوط تراز بر اساس ارتفاع ابر نقطه و بررسی وضعیت قله‌ها و گودال‌های غیرواقعی</a:t>
            </a:r>
            <a:endParaRPr lang="en-US" sz="1400" b="1" dirty="0">
              <a:latin typeface="Times New Roman"/>
              <a:ea typeface="Times New Roman"/>
              <a:cs typeface="B Nazanin"/>
            </a:endParaRPr>
          </a:p>
          <a:p>
            <a:pPr lvl="0" indent="180340" algn="r" rtl="1">
              <a:lnSpc>
                <a:spcPct val="120000"/>
              </a:lnSpc>
              <a:spcBef>
                <a:spcPts val="1200"/>
              </a:spcBef>
              <a:spcAft>
                <a:spcPts val="300"/>
              </a:spcAft>
            </a:pPr>
            <a:r>
              <a:rPr lang="ar-SA" sz="1400" b="1" dirty="0">
                <a:latin typeface="Times New Roman"/>
                <a:ea typeface="Times New Roman"/>
                <a:cs typeface="B Nazanin"/>
              </a:rPr>
              <a:t>بررسی نمایش عوارض مشخص مصنوعی و طبیعی از قبیل ساختمان‌ها، دیوارها، راه‌ها، عوارض ساخت بشر، درخت‌ها و ... بر روی ابر نقطه</a:t>
            </a:r>
            <a:endParaRPr lang="en-US" sz="1400" b="1" dirty="0">
              <a:latin typeface="Times New Roman"/>
              <a:ea typeface="Times New Roman"/>
              <a:cs typeface="B Nazanin"/>
            </a:endParaRPr>
          </a:p>
          <a:p>
            <a:pPr indent="180340" algn="r" rtl="1">
              <a:lnSpc>
                <a:spcPct val="120000"/>
              </a:lnSpc>
              <a:spcBef>
                <a:spcPts val="1200"/>
              </a:spcBef>
              <a:spcAft>
                <a:spcPts val="300"/>
              </a:spcAft>
            </a:pPr>
            <a:r>
              <a:rPr lang="ar-SA" sz="1400" b="1" dirty="0">
                <a:latin typeface="Times New Roman"/>
                <a:ea typeface="Times New Roman"/>
                <a:cs typeface="B Nazanin"/>
              </a:rPr>
              <a:t>تخمين نويز ارتفاعي باقیمانده در ابر نقطه</a:t>
            </a:r>
            <a:endParaRPr lang="fa-IR" sz="1400" b="1" dirty="0">
              <a:latin typeface="Times New Roman"/>
              <a:ea typeface="Times New Roman"/>
              <a:cs typeface="B Nazanin"/>
            </a:endParaRPr>
          </a:p>
          <a:p>
            <a:pPr marL="0" marR="0" lvl="0" indent="180340" algn="r" rtl="1" eaLnBrk="0" latinLnBrk="0" hangingPunct="0">
              <a:lnSpc>
                <a:spcPct val="120000"/>
              </a:lnSpc>
              <a:spcBef>
                <a:spcPts val="1200"/>
              </a:spcBef>
              <a:spcAft>
                <a:spcPts val="300"/>
              </a:spcAft>
              <a:buClrTx/>
              <a:buSzTx/>
              <a:buFontTx/>
              <a:buNone/>
            </a:pPr>
            <a:endParaRPr lang="en-US" sz="1400" b="1" dirty="0">
              <a:latin typeface="Times New Roman"/>
              <a:ea typeface="Times New Roman"/>
              <a:cs typeface="B Nazanin"/>
            </a:endParaRPr>
          </a:p>
          <a:p>
            <a:pPr marR="0" lvl="0" algn="r" defTabSz="914400" rtl="1" eaLnBrk="0" fontAlgn="base" latinLnBrk="0" hangingPunct="0">
              <a:lnSpc>
                <a:spcPct val="200000"/>
              </a:lnSpc>
              <a:spcBef>
                <a:spcPct val="0"/>
              </a:spcBef>
              <a:spcAft>
                <a:spcPct val="0"/>
              </a:spcAft>
              <a:buClrTx/>
              <a:buSzTx/>
              <a:tabLst>
                <a:tab pos="5726113" algn="r"/>
              </a:tabLst>
            </a:pPr>
            <a:endParaRPr kumimoji="0" lang="ar-SA" altLang="en-US" sz="1400" i="0" u="none" strike="noStrike" cap="none" normalizeH="0" baseline="0" dirty="0">
              <a:ln>
                <a:noFill/>
              </a:ln>
              <a:solidFill>
                <a:schemeClr val="accent1"/>
              </a:solidFill>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909888"/>
            <a:ext cx="34099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 y="4514008"/>
            <a:ext cx="31527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31837"/>
            <a:ext cx="5305425" cy="264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8809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2879745" y="1518416"/>
            <a:ext cx="8615737" cy="46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indent="180340" algn="r" rtl="1">
              <a:lnSpc>
                <a:spcPct val="120000"/>
              </a:lnSpc>
              <a:spcBef>
                <a:spcPts val="1200"/>
              </a:spcBef>
              <a:spcAft>
                <a:spcPts val="300"/>
              </a:spcAft>
            </a:pPr>
            <a:r>
              <a:rPr lang="ar-SA" b="1" dirty="0">
                <a:solidFill>
                  <a:prstClr val="black"/>
                </a:solidFill>
                <a:latin typeface="Times New Roman"/>
                <a:ea typeface="Times New Roman"/>
                <a:cs typeface="B Nazanin"/>
              </a:rPr>
              <a:t>رويه يا مش</a:t>
            </a:r>
            <a:endParaRPr lang="en-US" b="1" dirty="0">
              <a:solidFill>
                <a:prstClr val="black"/>
              </a:solidFill>
              <a:latin typeface="Times New Roman"/>
              <a:ea typeface="Times New Roman"/>
              <a:cs typeface="B Nazanin"/>
            </a:endParaRPr>
          </a:p>
          <a:p>
            <a:pPr indent="180340" algn="just" rtl="1">
              <a:lnSpc>
                <a:spcPct val="120000"/>
              </a:lnSpc>
              <a:spcAft>
                <a:spcPts val="0"/>
              </a:spcAft>
            </a:pPr>
            <a:r>
              <a:rPr lang="fa-IR" sz="1400" b="1" dirty="0">
                <a:latin typeface="Times New Roman"/>
                <a:ea typeface="Calibri"/>
                <a:cs typeface="B Nazanin"/>
              </a:rPr>
              <a:t>­</a:t>
            </a:r>
            <a:r>
              <a:rPr lang="fa-IR" sz="1400" dirty="0">
                <a:latin typeface="Times New Roman"/>
                <a:ea typeface="Calibri"/>
                <a:cs typeface="B Nazanin"/>
              </a:rPr>
              <a:t> مش یک مدل از سطح اجسام (زمین یا زمین و عوارض روی آن) است. مش می‌تواند در فرمت رستری یا</a:t>
            </a:r>
            <a:endParaRPr lang="en-US" sz="14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 برداری ارائه شود. در فتوگرامتری فرمت برداری مش معمولاًدر قالب شبکه نامنظم مثلثی </a:t>
            </a:r>
            <a:r>
              <a:rPr lang="en-US" sz="1400" dirty="0">
                <a:latin typeface="Times New Roman"/>
                <a:ea typeface="Calibri"/>
                <a:cs typeface="B Nazanin"/>
              </a:rPr>
              <a:t>TIN</a:t>
            </a:r>
            <a:r>
              <a:rPr lang="fa-IR" sz="1400" dirty="0">
                <a:latin typeface="Times New Roman"/>
                <a:ea typeface="Calibri"/>
                <a:cs typeface="B Nazanin"/>
              </a:rPr>
              <a:t> ارائه می­شود.</a:t>
            </a:r>
            <a:endParaRPr lang="en-US" sz="12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به‌منظور توليد ارتوفتوموزائيك، مدل رقومی ارتفاعی و مدل‌های واقعيت مجازي سه‌بعدی، می­توان بجای </a:t>
            </a:r>
            <a:endParaRPr lang="en-US" sz="14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تبدیل ابر نقطه به </a:t>
            </a:r>
            <a:r>
              <a:rPr lang="en-US" sz="1200" dirty="0">
                <a:latin typeface="Times New Roman"/>
                <a:ea typeface="Calibri"/>
                <a:cs typeface="B Nazanin"/>
              </a:rPr>
              <a:t>DSM</a:t>
            </a:r>
            <a:r>
              <a:rPr lang="fa-IR" sz="1400" dirty="0">
                <a:latin typeface="Times New Roman"/>
                <a:ea typeface="Calibri"/>
                <a:cs typeface="B Nazanin"/>
              </a:rPr>
              <a:t> و به‌کارگیری آن، ابر نقطه را به مش تبدیل نمود. معمولاً الگوريتم دلوني </a:t>
            </a:r>
            <a:endParaRPr lang="en-US" sz="14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براي توليد شبكه نامنظم مثلثي يا </a:t>
            </a:r>
            <a:r>
              <a:rPr lang="en-US" sz="1200" dirty="0">
                <a:latin typeface="Times New Roman"/>
                <a:ea typeface="Calibri"/>
                <a:cs typeface="B Nazanin"/>
              </a:rPr>
              <a:t>TIN</a:t>
            </a:r>
            <a:r>
              <a:rPr lang="fa-IR" sz="1400" dirty="0">
                <a:latin typeface="Times New Roman"/>
                <a:ea typeface="Calibri"/>
                <a:cs typeface="B Nazanin"/>
              </a:rPr>
              <a:t> استفاده مي­شود. در اين مرحله خطوط شكست و ساختاری </a:t>
            </a:r>
            <a:endParaRPr lang="en-US" sz="14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 آبريزها، مرزهاي ساختماني، مرز جاده­ها و جوي و جدول</a:t>
            </a:r>
            <a:r>
              <a:rPr lang="en-US" sz="1200" dirty="0">
                <a:latin typeface="Times New Roman"/>
                <a:ea typeface="Calibri"/>
                <a:cs typeface="B Nazanin"/>
              </a:rPr>
              <a:t> (</a:t>
            </a:r>
            <a:r>
              <a:rPr lang="fa-IR" sz="1400" dirty="0">
                <a:latin typeface="Times New Roman"/>
                <a:ea typeface="Calibri"/>
                <a:cs typeface="B Nazanin"/>
              </a:rPr>
              <a:t>معرفي می­شود تا اضلاع </a:t>
            </a:r>
            <a:r>
              <a:rPr lang="en-US" sz="1200" dirty="0">
                <a:latin typeface="Times New Roman"/>
                <a:ea typeface="Calibri"/>
                <a:cs typeface="B Nazanin"/>
              </a:rPr>
              <a:t>TIN</a:t>
            </a:r>
            <a:r>
              <a:rPr lang="fa-IR" sz="1400" dirty="0">
                <a:latin typeface="Times New Roman"/>
                <a:ea typeface="Calibri"/>
                <a:cs typeface="B Nazanin"/>
              </a:rPr>
              <a:t>‌ روي </a:t>
            </a:r>
            <a:endParaRPr lang="en-US" sz="1400" dirty="0">
              <a:latin typeface="Times New Roman"/>
              <a:ea typeface="Calibri"/>
              <a:cs typeface="B Nazanin"/>
            </a:endParaRPr>
          </a:p>
          <a:p>
            <a:pPr indent="180340" algn="just" rtl="1">
              <a:lnSpc>
                <a:spcPct val="120000"/>
              </a:lnSpc>
              <a:spcAft>
                <a:spcPts val="0"/>
              </a:spcAft>
            </a:pPr>
            <a:r>
              <a:rPr lang="fa-IR" sz="1400" dirty="0">
                <a:latin typeface="Times New Roman"/>
                <a:ea typeface="Calibri"/>
                <a:cs typeface="B Nazanin"/>
              </a:rPr>
              <a:t>آن‌ها منطبق شده و موجب بهبود كيفيت ارتوفتوموزائيك و منحني ميزان شود.</a:t>
            </a:r>
            <a:endParaRPr lang="en-US" sz="1200" dirty="0">
              <a:latin typeface="Times New Roman"/>
              <a:ea typeface="Calibri"/>
              <a:cs typeface="B Nazanin"/>
            </a:endParaRPr>
          </a:p>
          <a:p>
            <a:pPr marL="457200" indent="-276860" algn="just" rtl="1">
              <a:lnSpc>
                <a:spcPct val="120000"/>
              </a:lnSpc>
              <a:spcAft>
                <a:spcPts val="0"/>
              </a:spcAft>
            </a:pPr>
            <a:r>
              <a:rPr lang="fa-IR" sz="1400" dirty="0">
                <a:latin typeface="Times New Roman"/>
                <a:ea typeface="Calibri"/>
                <a:cs typeface="B Nazanin"/>
              </a:rPr>
              <a:t>بعد از تولید رویه مراحلی شامل پر کردن گپ­ها، سبک‌سازی، متراكم سازي و هموارسازي انجام می­شود.</a:t>
            </a:r>
            <a:endParaRPr lang="en-US" sz="1200" dirty="0">
              <a:latin typeface="Times New Roman"/>
              <a:ea typeface="Calibri"/>
              <a:cs typeface="B Nazanin"/>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en-US" sz="1400" dirty="0">
              <a:solidFill>
                <a:srgbClr val="0070C0"/>
              </a:solidFill>
              <a:latin typeface="Times New Roman"/>
              <a:ea typeface="Calibri"/>
              <a:cs typeface="B Nazanin"/>
            </a:endParaRPr>
          </a:p>
          <a:p>
            <a:pPr algn="r" defTabSz="914400" rtl="1" eaLnBrk="0" hangingPunct="0">
              <a:lnSpc>
                <a:spcPct val="200000"/>
              </a:lnSpc>
            </a:pPr>
            <a:endParaRPr lang="ar-SA" altLang="en-US" sz="1400" dirty="0">
              <a:solidFill>
                <a:srgbClr val="0070C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34550"/>
            <a:ext cx="4543918"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608501"/>
            <a:ext cx="3207861"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852" y="2800522"/>
            <a:ext cx="3095625" cy="34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7745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8242585" y="795338"/>
            <a:ext cx="1713931" cy="369332"/>
          </a:xfrm>
          <a:prstGeom prst="rect">
            <a:avLst/>
          </a:prstGeom>
        </p:spPr>
        <p:txBody>
          <a:bodyPr wrap="none">
            <a:spAutoFit/>
          </a:bodyPr>
          <a:lstStyle/>
          <a:p>
            <a:pPr algn="ctr"/>
            <a:r>
              <a:rPr lang="fa-IR" b="1" dirty="0">
                <a:solidFill>
                  <a:srgbClr val="373545">
                    <a:lumMod val="75000"/>
                  </a:srgbClr>
                </a:solidFill>
                <a:latin typeface="Times New Roman"/>
                <a:ea typeface="Calibri"/>
                <a:cs typeface="B Nazanin"/>
              </a:rPr>
              <a:t>طبقه بندی پهپاد ها</a:t>
            </a:r>
            <a:endParaRPr lang="en-US" b="1" dirty="0">
              <a:solidFill>
                <a:srgbClr val="373545">
                  <a:lumMod val="75000"/>
                </a:srgbClr>
              </a:solidFill>
              <a:latin typeface="Times New Roman"/>
              <a:ea typeface="Calibri"/>
              <a:cs typeface="B Nazanin"/>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101356"/>
            <a:ext cx="8734425" cy="529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4754" b="94601"/>
          <a:stretch/>
        </p:blipFill>
        <p:spPr bwMode="auto">
          <a:xfrm>
            <a:off x="10436510" y="1957389"/>
            <a:ext cx="1466850" cy="27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1803" t="29362" r="3607" b="65010"/>
          <a:stretch/>
        </p:blipFill>
        <p:spPr bwMode="auto">
          <a:xfrm>
            <a:off x="10259375" y="2238376"/>
            <a:ext cx="1428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4917" t="68949" r="8361" b="26173"/>
          <a:stretch/>
        </p:blipFill>
        <p:spPr bwMode="auto">
          <a:xfrm>
            <a:off x="10436510" y="2524126"/>
            <a:ext cx="9715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0526"/>
          <a:stretch/>
        </p:blipFill>
        <p:spPr bwMode="auto">
          <a:xfrm>
            <a:off x="10436510" y="2771776"/>
            <a:ext cx="9715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004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6012418" y="963059"/>
            <a:ext cx="4961332"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indent="180340" algn="r" rtl="1">
              <a:lnSpc>
                <a:spcPct val="120000"/>
              </a:lnSpc>
              <a:spcBef>
                <a:spcPts val="1200"/>
              </a:spcBef>
              <a:spcAft>
                <a:spcPts val="300"/>
              </a:spcAft>
            </a:pPr>
            <a:r>
              <a:rPr lang="ar-SA" sz="1600" b="1" dirty="0">
                <a:solidFill>
                  <a:prstClr val="black"/>
                </a:solidFill>
                <a:latin typeface="Times New Roman"/>
                <a:ea typeface="Times New Roman"/>
                <a:cs typeface="B Nazanin"/>
              </a:rPr>
              <a:t>مدل ارتفاعي رقومی</a:t>
            </a:r>
            <a:endParaRPr lang="en-US" sz="1600" b="1" dirty="0">
              <a:solidFill>
                <a:prstClr val="black"/>
              </a:solidFill>
              <a:latin typeface="Times New Roman"/>
              <a:ea typeface="Times New Roman"/>
              <a:cs typeface="B Nazanin"/>
            </a:endParaRPr>
          </a:p>
          <a:p>
            <a:pPr indent="180340" algn="r" rtl="1">
              <a:lnSpc>
                <a:spcPct val="120000"/>
              </a:lnSpc>
              <a:spcBef>
                <a:spcPts val="1200"/>
              </a:spcBef>
              <a:spcAft>
                <a:spcPts val="300"/>
              </a:spcAft>
            </a:pPr>
            <a:endParaRPr lang="en-US" sz="1400" b="1" dirty="0">
              <a:solidFill>
                <a:prstClr val="black"/>
              </a:solidFill>
              <a:latin typeface="Times New Roman"/>
              <a:ea typeface="Times New Roman"/>
              <a:cs typeface="B Nazanin"/>
            </a:endParaRPr>
          </a:p>
          <a:p>
            <a:pPr indent="180340" algn="just" rtl="1">
              <a:lnSpc>
                <a:spcPct val="120000"/>
              </a:lnSpc>
              <a:spcAft>
                <a:spcPts val="0"/>
              </a:spcAft>
            </a:pPr>
            <a:r>
              <a:rPr lang="ar-SA" sz="1400" dirty="0">
                <a:latin typeface="Times New Roman"/>
                <a:ea typeface="Calibri"/>
                <a:cs typeface="B Nazanin"/>
              </a:rPr>
              <a:t>مدل ارتفاعی رقومی یا </a:t>
            </a:r>
            <a:r>
              <a:rPr lang="en-US" sz="1200" dirty="0">
                <a:latin typeface="Times New Roman"/>
                <a:ea typeface="Calibri"/>
                <a:cs typeface="B Nazanin"/>
              </a:rPr>
              <a:t>DEM</a:t>
            </a:r>
            <a:r>
              <a:rPr lang="en-US" sz="1400" dirty="0">
                <a:latin typeface="B Nazanin"/>
                <a:ea typeface="Calibri"/>
                <a:cs typeface="B Nazanin"/>
              </a:rPr>
              <a:t> </a:t>
            </a:r>
            <a:r>
              <a:rPr lang="ar-SA" sz="1400" dirty="0">
                <a:latin typeface="B Nazanin"/>
                <a:ea typeface="Calibri"/>
                <a:cs typeface="B Nazanin"/>
              </a:rPr>
              <a:t>به انواع مدل سطح رقومی </a:t>
            </a:r>
            <a:r>
              <a:rPr lang="en-US" sz="1200" dirty="0">
                <a:latin typeface="Times New Roman"/>
                <a:ea typeface="Calibri"/>
                <a:cs typeface="B Nazanin"/>
              </a:rPr>
              <a:t>DSM</a:t>
            </a:r>
            <a:r>
              <a:rPr lang="ar-SA" sz="1400" dirty="0">
                <a:latin typeface="Times New Roman"/>
                <a:ea typeface="Calibri"/>
                <a:cs typeface="B Nazanin"/>
              </a:rPr>
              <a:t>، مدل زمین رقومی </a:t>
            </a:r>
            <a:r>
              <a:rPr lang="en-US" sz="1200" dirty="0">
                <a:latin typeface="Times New Roman"/>
                <a:ea typeface="Calibri"/>
                <a:cs typeface="B Nazanin"/>
              </a:rPr>
              <a:t>DTM</a:t>
            </a:r>
            <a:r>
              <a:rPr lang="en-US" sz="1400" dirty="0">
                <a:latin typeface="B Nazanin"/>
                <a:ea typeface="Calibri"/>
                <a:cs typeface="B Nazanin"/>
              </a:rPr>
              <a:t> </a:t>
            </a:r>
            <a:r>
              <a:rPr lang="ar-SA" sz="1400" dirty="0">
                <a:latin typeface="B Nazanin"/>
                <a:ea typeface="Calibri"/>
                <a:cs typeface="B Nazanin"/>
              </a:rPr>
              <a:t>یا مدل ساختمان رقومی </a:t>
            </a:r>
            <a:r>
              <a:rPr lang="en-US" sz="1200" dirty="0">
                <a:latin typeface="Times New Roman"/>
                <a:ea typeface="Calibri"/>
                <a:cs typeface="B Nazanin"/>
              </a:rPr>
              <a:t>DBM</a:t>
            </a:r>
            <a:r>
              <a:rPr lang="en-US" sz="1400" dirty="0">
                <a:latin typeface="B Nazanin"/>
                <a:ea typeface="Calibri"/>
                <a:cs typeface="B Nazanin"/>
              </a:rPr>
              <a:t> </a:t>
            </a:r>
            <a:r>
              <a:rPr lang="ar-SA" sz="1400" dirty="0">
                <a:latin typeface="B Nazanin"/>
                <a:ea typeface="Calibri"/>
                <a:cs typeface="B Nazanin"/>
              </a:rPr>
              <a:t>گفته می‌شود. </a:t>
            </a:r>
            <a:r>
              <a:rPr lang="en-US" sz="1200" dirty="0">
                <a:latin typeface="Times New Roman"/>
                <a:ea typeface="Calibri"/>
                <a:cs typeface="B Nazanin"/>
              </a:rPr>
              <a:t>DSM</a:t>
            </a:r>
            <a:r>
              <a:rPr lang="ar-SA" sz="1400" dirty="0">
                <a:latin typeface="Times New Roman"/>
                <a:ea typeface="Calibri"/>
                <a:cs typeface="B Nazanin"/>
              </a:rPr>
              <a:t>، مربوط به زمین و کلیه عوارض روی آن بوده و </a:t>
            </a:r>
            <a:r>
              <a:rPr lang="en-US" sz="1200" dirty="0">
                <a:latin typeface="Times New Roman"/>
                <a:ea typeface="Calibri"/>
                <a:cs typeface="B Nazanin"/>
              </a:rPr>
              <a:t>DTM</a:t>
            </a:r>
            <a:r>
              <a:rPr lang="ar-SA" sz="1400" dirty="0">
                <a:latin typeface="Times New Roman"/>
                <a:ea typeface="Calibri"/>
                <a:cs typeface="B Nazanin"/>
              </a:rPr>
              <a:t>، مربوط به سطح زمین می‌باشد. با حذف عوارض غیر از سطح زمین از ابر نقطه یا </a:t>
            </a:r>
            <a:r>
              <a:rPr lang="en-US" sz="1200" dirty="0">
                <a:latin typeface="Times New Roman"/>
                <a:ea typeface="Calibri"/>
                <a:cs typeface="B Nazanin"/>
              </a:rPr>
              <a:t>DSM</a:t>
            </a:r>
            <a:r>
              <a:rPr lang="en-US" sz="1400" dirty="0">
                <a:latin typeface="B Nazanin"/>
                <a:ea typeface="Calibri"/>
                <a:cs typeface="B Nazanin"/>
              </a:rPr>
              <a:t> </a:t>
            </a:r>
            <a:r>
              <a:rPr lang="ar-SA" sz="1400" dirty="0">
                <a:latin typeface="B Nazanin"/>
                <a:ea typeface="Calibri"/>
                <a:cs typeface="B Nazanin"/>
              </a:rPr>
              <a:t>می­توان </a:t>
            </a:r>
            <a:r>
              <a:rPr lang="en-US" sz="1200" dirty="0">
                <a:latin typeface="Times New Roman"/>
                <a:ea typeface="Calibri"/>
                <a:cs typeface="B Nazanin"/>
              </a:rPr>
              <a:t>DTM</a:t>
            </a:r>
            <a:r>
              <a:rPr lang="en-US" sz="1400" dirty="0">
                <a:latin typeface="B Nazanin"/>
                <a:ea typeface="Calibri"/>
                <a:cs typeface="B Nazanin"/>
              </a:rPr>
              <a:t> </a:t>
            </a:r>
            <a:r>
              <a:rPr lang="ar-SA" sz="1400" dirty="0">
                <a:latin typeface="B Nazanin"/>
                <a:ea typeface="Calibri"/>
                <a:cs typeface="B Nazanin"/>
              </a:rPr>
              <a:t>تولید نمود. همچنین به‌منظور تولید </a:t>
            </a:r>
            <a:r>
              <a:rPr lang="en-US" sz="1200" dirty="0">
                <a:latin typeface="Times New Roman"/>
                <a:ea typeface="Calibri"/>
                <a:cs typeface="B Nazanin"/>
              </a:rPr>
              <a:t>DTM</a:t>
            </a:r>
            <a:r>
              <a:rPr lang="ar-SA" sz="1400" dirty="0">
                <a:latin typeface="Times New Roman"/>
                <a:ea typeface="Calibri"/>
                <a:cs typeface="B Nazanin"/>
              </a:rPr>
              <a:t> می‌توان از منحنی میزان‌ها و نقاط ارتفاعی عوارض سطح زمین در نقشه‌های موجود استفاده کرد. به‌طورکلی برای تولید </a:t>
            </a:r>
            <a:r>
              <a:rPr lang="en-US" sz="1200" dirty="0">
                <a:latin typeface="Times New Roman"/>
                <a:ea typeface="Calibri"/>
                <a:cs typeface="B Nazanin"/>
              </a:rPr>
              <a:t>DTM</a:t>
            </a:r>
            <a:r>
              <a:rPr lang="ar-SA" sz="1400" dirty="0">
                <a:latin typeface="Times New Roman"/>
                <a:ea typeface="Calibri"/>
                <a:cs typeface="B Nazanin"/>
              </a:rPr>
              <a:t> از </a:t>
            </a:r>
            <a:r>
              <a:rPr lang="en-US" sz="1200" dirty="0">
                <a:latin typeface="Times New Roman"/>
                <a:ea typeface="Calibri"/>
                <a:cs typeface="B Nazanin"/>
              </a:rPr>
              <a:t>DSM</a:t>
            </a:r>
            <a:r>
              <a:rPr lang="ar-SA" sz="1400" dirty="0">
                <a:latin typeface="Times New Roman"/>
                <a:ea typeface="Calibri"/>
                <a:cs typeface="B Nazanin"/>
              </a:rPr>
              <a:t> دو مرحله ویرایش خودکار و ویرایش دستی انجام می‌شود. برای انجام ویرایش خودکار می­بایست تراکم ابر نقطه بکار رفته بالا باشد تا الگوریتم‌ها بتوانند تفکیک عوارض غیرزمینی از عوارض زمینی را انجام دهند. ابعاد پیکسل مدل ارتفاعي رقومی نباید از ابعاد </a:t>
            </a:r>
            <a:r>
              <a:rPr lang="en-US" sz="1200" dirty="0">
                <a:latin typeface="Times New Roman"/>
                <a:ea typeface="Calibri"/>
                <a:cs typeface="B Nazanin"/>
              </a:rPr>
              <a:t>GRD</a:t>
            </a:r>
            <a:r>
              <a:rPr lang="en-US" sz="1400" dirty="0">
                <a:latin typeface="B Nazanin"/>
                <a:ea typeface="Calibri"/>
                <a:cs typeface="B Nazanin"/>
              </a:rPr>
              <a:t> </a:t>
            </a:r>
            <a:r>
              <a:rPr lang="ar-SA" sz="1400" dirty="0">
                <a:latin typeface="B Nazanin"/>
                <a:ea typeface="Calibri"/>
                <a:cs typeface="B Nazanin"/>
              </a:rPr>
              <a:t>تصاویر کوچک‌تر باشد. مدل رقومي ارتفاعي حاصل از روش فتوگرامتري می­تواند در قالب‌های رستري و برداري ارائه شود</a:t>
            </a:r>
            <a:r>
              <a:rPr lang="fa-IR" sz="1400" dirty="0">
                <a:latin typeface="Times New Roman Bold"/>
                <a:ea typeface="Calibri"/>
                <a:cs typeface="B Nazanin"/>
              </a:rPr>
              <a:t>.</a:t>
            </a:r>
            <a:endParaRPr lang="en-US" sz="1200" dirty="0">
              <a:latin typeface="Times New Roman"/>
              <a:ea typeface="Calibri"/>
              <a:cs typeface="B Nazanin"/>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en-US" sz="1400" dirty="0">
              <a:solidFill>
                <a:srgbClr val="0070C0"/>
              </a:solidFill>
              <a:latin typeface="Times New Roman"/>
              <a:ea typeface="Calibri"/>
              <a:cs typeface="B Nazanin"/>
            </a:endParaRPr>
          </a:p>
          <a:p>
            <a:pPr algn="r" defTabSz="914400" rtl="1" eaLnBrk="0" hangingPunct="0">
              <a:lnSpc>
                <a:spcPct val="200000"/>
              </a:lnSpc>
            </a:pPr>
            <a:endParaRPr lang="ar-SA" altLang="en-US" sz="1400" dirty="0">
              <a:solidFill>
                <a:srgbClr val="0070C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39" y="604548"/>
            <a:ext cx="3498075" cy="224876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36" y="4371975"/>
            <a:ext cx="7143750" cy="2486025"/>
          </a:xfrm>
          <a:prstGeom prst="rect">
            <a:avLst/>
          </a:prstGeom>
        </p:spPr>
      </p:pic>
    </p:spTree>
    <p:extLst>
      <p:ext uri="{BB962C8B-B14F-4D97-AF65-F5344CB8AC3E}">
        <p14:creationId xmlns:p14="http://schemas.microsoft.com/office/powerpoint/2010/main" val="387948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7" name="Rectangle 3"/>
          <p:cNvSpPr>
            <a:spLocks noChangeArrowheads="1"/>
          </p:cNvSpPr>
          <p:nvPr/>
        </p:nvSpPr>
        <p:spPr bwMode="auto">
          <a:xfrm>
            <a:off x="5569980" y="854596"/>
            <a:ext cx="5801283" cy="784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indent="180340" algn="r" rtl="1">
              <a:lnSpc>
                <a:spcPct val="120000"/>
              </a:lnSpc>
              <a:spcAft>
                <a:spcPts val="0"/>
              </a:spcAft>
            </a:pPr>
            <a:r>
              <a:rPr lang="ar-SA" sz="2000" b="1" dirty="0">
                <a:solidFill>
                  <a:prstClr val="black"/>
                </a:solidFill>
                <a:latin typeface="Times New Roman"/>
                <a:ea typeface="Times New Roman"/>
                <a:cs typeface="B Nazanin"/>
              </a:rPr>
              <a:t>ارتوفتوموزائیک</a:t>
            </a:r>
            <a:endParaRPr lang="en-US" sz="2000" b="1" dirty="0">
              <a:solidFill>
                <a:prstClr val="black"/>
              </a:solidFill>
              <a:latin typeface="Times New Roman"/>
              <a:ea typeface="Times New Roman"/>
              <a:cs typeface="B Nazanin"/>
            </a:endParaRPr>
          </a:p>
          <a:p>
            <a:pPr indent="180340" algn="r" rtl="1">
              <a:lnSpc>
                <a:spcPct val="120000"/>
              </a:lnSpc>
              <a:spcAft>
                <a:spcPts val="0"/>
              </a:spcAft>
            </a:pPr>
            <a:endParaRPr lang="en-US" sz="1400" dirty="0">
              <a:latin typeface="Times New Roman"/>
              <a:ea typeface="Calibri"/>
              <a:cs typeface="B Nazanin"/>
            </a:endParaRPr>
          </a:p>
          <a:p>
            <a:pPr indent="180340" algn="r" rtl="1">
              <a:lnSpc>
                <a:spcPct val="120000"/>
              </a:lnSpc>
              <a:spcAft>
                <a:spcPts val="0"/>
              </a:spcAft>
            </a:pPr>
            <a:r>
              <a:rPr lang="ar-SA" sz="1400" dirty="0">
                <a:latin typeface="Times New Roman"/>
                <a:ea typeface="Calibri"/>
                <a:cs typeface="B Nazanin"/>
              </a:rPr>
              <a:t>ارتوفتوموزائیک نمایش تصاویر زمین مرجع از سیستم تصویر مرکزی به سیستم تصویر متعامد است و از طریق اعمال تصحیحات هندسی شامل تصحیح جابجایی تصویری ناشی از تیلت و ناهمواری عوارض تولید می­شود به نحوی </a:t>
            </a:r>
            <a:r>
              <a:rPr lang="fa-IR" sz="1400" dirty="0">
                <a:latin typeface="Times New Roman"/>
                <a:ea typeface="Calibri"/>
                <a:cs typeface="B Nazanin"/>
              </a:rPr>
              <a:t>که </a:t>
            </a:r>
            <a:r>
              <a:rPr lang="ar-SA" sz="1400" dirty="0">
                <a:latin typeface="Times New Roman"/>
                <a:ea typeface="Calibri"/>
                <a:cs typeface="B Nazanin"/>
              </a:rPr>
              <a:t>دارای مقیاسی یکنواخت بوده و سازگار با نقشه هم­مقیاس خود می­باشد.</a:t>
            </a:r>
            <a:endParaRPr lang="en-US" sz="1400" dirty="0">
              <a:latin typeface="Times New Roman"/>
              <a:ea typeface="Calibri"/>
              <a:cs typeface="B Nazanin"/>
            </a:endParaRPr>
          </a:p>
          <a:p>
            <a:pPr indent="180340" algn="r" rtl="1">
              <a:lnSpc>
                <a:spcPct val="120000"/>
              </a:lnSpc>
              <a:spcAft>
                <a:spcPts val="0"/>
              </a:spcAft>
            </a:pPr>
            <a:endParaRPr lang="en-US" sz="2000" dirty="0">
              <a:latin typeface="Times New Roman"/>
              <a:ea typeface="Calibri"/>
              <a:cs typeface="B Nazanin"/>
            </a:endParaRPr>
          </a:p>
          <a:p>
            <a:pPr indent="180340" algn="r" rtl="1">
              <a:lnSpc>
                <a:spcPct val="120000"/>
              </a:lnSpc>
              <a:spcAft>
                <a:spcPts val="0"/>
              </a:spcAft>
            </a:pPr>
            <a:r>
              <a:rPr lang="fa-IR" sz="1600" dirty="0">
                <a:latin typeface="Times New Roman"/>
                <a:ea typeface="Calibri"/>
                <a:cs typeface="B Nazanin"/>
              </a:rPr>
              <a:t>در تولید ارتوفتوموزائیک موارد ذیل می­بایست مورد توجه قرار گیرد:</a:t>
            </a:r>
            <a:endParaRPr lang="en-US" sz="12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ar-SA" sz="1600" dirty="0">
                <a:latin typeface="Times New Roman"/>
                <a:ea typeface="Calibri"/>
                <a:cs typeface="B Nazanin"/>
              </a:rPr>
              <a:t>ابعاد پیکسل زمینی </a:t>
            </a:r>
            <a:r>
              <a:rPr lang="fa-IR" sz="1600" dirty="0">
                <a:latin typeface="Times New Roman"/>
                <a:ea typeface="Calibri"/>
                <a:cs typeface="B Nazanin"/>
              </a:rPr>
              <a:t>ارتوفتوموزائيك نبايد از </a:t>
            </a:r>
            <a:r>
              <a:rPr lang="en-US" sz="1200" dirty="0">
                <a:latin typeface="Times New Roman"/>
                <a:ea typeface="Calibri"/>
                <a:cs typeface="B Nazanin"/>
              </a:rPr>
              <a:t>GRD</a:t>
            </a:r>
            <a:r>
              <a:rPr lang="en-US" sz="1600" dirty="0">
                <a:latin typeface="B Nazanin"/>
                <a:ea typeface="Calibri"/>
                <a:cs typeface="B Nazanin"/>
              </a:rPr>
              <a:t> </a:t>
            </a:r>
            <a:r>
              <a:rPr lang="fa-IR" sz="1600" dirty="0">
                <a:latin typeface="B Nazanin"/>
                <a:ea typeface="Calibri"/>
                <a:cs typeface="B Nazanin"/>
              </a:rPr>
              <a:t>تصاوير کوچک‌تر باشد. </a:t>
            </a:r>
            <a:endParaRPr lang="en-US" sz="12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600" dirty="0">
                <a:latin typeface="Times New Roman"/>
                <a:ea typeface="Calibri"/>
                <a:cs typeface="B Nazanin"/>
              </a:rPr>
              <a:t>در صورت وجود خطاهاي راديومتريك مانند روشنايي و كنتراست موضعي يا سراسري نامناسب در ارتوفتوموزائيك توليدي، می‌توان آن را در محیط‌های اديت رستري، اصلاح راديومتريك نمود.</a:t>
            </a:r>
            <a:endParaRPr lang="en-US" sz="12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ar-SA" sz="1600" dirty="0">
                <a:latin typeface="Times New Roman"/>
                <a:ea typeface="Calibri"/>
                <a:cs typeface="B Nazanin"/>
              </a:rPr>
              <a:t>تصحیح رنگی تصاویر به نحو مطلوبی باشد همچنین موزا</a:t>
            </a:r>
            <a:r>
              <a:rPr lang="fa-IR" sz="1600" dirty="0">
                <a:latin typeface="Times New Roman"/>
                <a:ea typeface="Calibri"/>
                <a:cs typeface="B Nazanin"/>
              </a:rPr>
              <a:t>ئ</a:t>
            </a:r>
            <a:r>
              <a:rPr lang="ar-SA" sz="1600" dirty="0">
                <a:latin typeface="Times New Roman"/>
                <a:ea typeface="Calibri"/>
                <a:cs typeface="B Nazanin"/>
              </a:rPr>
              <a:t>یک کردن در اطراف خطوط برش تصویری می­بایست به نحوی انجام گیرد که نقشه تصویری نهایی به‌صورت یک تصویر واحد دیده شود.</a:t>
            </a:r>
            <a:endParaRPr lang="en-US" sz="1200" dirty="0">
              <a:latin typeface="Times New Roman"/>
              <a:ea typeface="Calibri"/>
              <a:cs typeface="B Nazanin"/>
            </a:endParaRPr>
          </a:p>
          <a:p>
            <a:pPr marL="342900" lvl="0" indent="-342900" algn="just" rtl="1">
              <a:lnSpc>
                <a:spcPct val="120000"/>
              </a:lnSpc>
              <a:spcAft>
                <a:spcPts val="0"/>
              </a:spcAft>
              <a:buSzPts val="1400"/>
              <a:buFont typeface="Symbol"/>
              <a:buChar char=""/>
            </a:pPr>
            <a:r>
              <a:rPr lang="fa-IR" sz="1600" dirty="0">
                <a:latin typeface="Times New Roman"/>
                <a:ea typeface="Calibri"/>
                <a:cs typeface="B Nazanin"/>
              </a:rPr>
              <a:t>شیت بری ارتوفتوموزائيك بايد در ابعاد و نام‌گذاری استاندارد در مقياس نقشه توليدي (60*80 سانتيمتر مربع در مقياس نقشه) انجام شود و اسامی استاندارد به نام فایل هر شیت اختصاص داده شود. (مطابق با دستورالعمل 6-119- داده­های شبکه ای و رستری)</a:t>
            </a:r>
            <a:endParaRPr lang="en-US" sz="1200" dirty="0">
              <a:latin typeface="Times New Roman"/>
              <a:ea typeface="Calibri"/>
              <a:cs typeface="B Nazanin"/>
            </a:endParaRPr>
          </a:p>
          <a:p>
            <a:pPr indent="180340">
              <a:spcAft>
                <a:spcPts val="0"/>
              </a:spcAft>
            </a:pPr>
            <a:r>
              <a:rPr lang="en-US" sz="800" dirty="0">
                <a:latin typeface="Times New Roman"/>
                <a:ea typeface="Times New Roman"/>
                <a:cs typeface="B Mitra"/>
              </a:rPr>
              <a:t> </a:t>
            </a:r>
          </a:p>
          <a:p>
            <a:pPr indent="180340" algn="l" rtl="1">
              <a:spcAft>
                <a:spcPts val="0"/>
              </a:spcAft>
            </a:pPr>
            <a:endParaRPr lang="en-US" sz="1050" dirty="0">
              <a:latin typeface="Times New Roman"/>
              <a:ea typeface="Times New Roman"/>
              <a:cs typeface="B Mitra"/>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4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en-US" sz="1400" dirty="0">
              <a:solidFill>
                <a:srgbClr val="0070C0"/>
              </a:solidFill>
              <a:latin typeface="Times New Roman"/>
              <a:ea typeface="Calibri"/>
              <a:cs typeface="B Nazanin"/>
            </a:endParaRPr>
          </a:p>
          <a:p>
            <a:pPr algn="r" defTabSz="914400" rtl="1" eaLnBrk="0" hangingPunct="0">
              <a:lnSpc>
                <a:spcPct val="200000"/>
              </a:lnSpc>
            </a:pPr>
            <a:endParaRPr lang="ar-SA" altLang="en-US" sz="1400" dirty="0">
              <a:solidFill>
                <a:srgbClr val="0070C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0"/>
            <a:ext cx="5550419" cy="32884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950" y="3413846"/>
            <a:ext cx="8752544" cy="3025848"/>
          </a:xfrm>
          <a:prstGeom prst="rect">
            <a:avLst/>
          </a:prstGeom>
        </p:spPr>
      </p:pic>
    </p:spTree>
    <p:extLst>
      <p:ext uri="{BB962C8B-B14F-4D97-AF65-F5344CB8AC3E}">
        <p14:creationId xmlns:p14="http://schemas.microsoft.com/office/powerpoint/2010/main" val="387948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5433040" y="1052729"/>
            <a:ext cx="6096000" cy="5115246"/>
          </a:xfrm>
          <a:prstGeom prst="rect">
            <a:avLst/>
          </a:prstGeom>
        </p:spPr>
        <p:txBody>
          <a:bodyPr>
            <a:spAutoFit/>
          </a:bodyPr>
          <a:lstStyle/>
          <a:p>
            <a:pPr algn="just" rtl="1">
              <a:lnSpc>
                <a:spcPct val="120000"/>
              </a:lnSpc>
              <a:spcAft>
                <a:spcPts val="0"/>
              </a:spcAft>
              <a:buSzPts val="1400"/>
            </a:pPr>
            <a:r>
              <a:rPr lang="fa-IR" b="1" dirty="0">
                <a:solidFill>
                  <a:prstClr val="black"/>
                </a:solidFill>
                <a:latin typeface="Times New Roman"/>
                <a:ea typeface="Times New Roman"/>
                <a:cs typeface="B Nazanin"/>
              </a:rPr>
              <a:t>ارزیابی </a:t>
            </a:r>
            <a:r>
              <a:rPr lang="ar-SA" b="1" dirty="0">
                <a:solidFill>
                  <a:prstClr val="black"/>
                </a:solidFill>
                <a:latin typeface="Times New Roman"/>
                <a:ea typeface="Times New Roman"/>
                <a:cs typeface="B Nazanin"/>
              </a:rPr>
              <a:t>ارتوفتوموزائیک</a:t>
            </a:r>
            <a:endParaRPr lang="en-US" b="1" dirty="0">
              <a:solidFill>
                <a:prstClr val="black"/>
              </a:solidFill>
              <a:latin typeface="Times New Roman"/>
              <a:ea typeface="Times New Roman"/>
              <a:cs typeface="B Nazanin"/>
            </a:endParaRPr>
          </a:p>
          <a:p>
            <a:pPr lvl="0" algn="just" rtl="1">
              <a:lnSpc>
                <a:spcPct val="120000"/>
              </a:lnSpc>
              <a:spcAft>
                <a:spcPts val="0"/>
              </a:spcAft>
              <a:buSzPts val="1400"/>
            </a:pPr>
            <a:endParaRPr lang="en-US" dirty="0">
              <a:latin typeface="B Nazanin"/>
              <a:ea typeface="Times New Roman"/>
              <a:cs typeface="B Nazanin"/>
            </a:endParaRPr>
          </a:p>
          <a:p>
            <a:pPr marL="342900" lvl="0" indent="-342900" algn="just" rtl="1">
              <a:lnSpc>
                <a:spcPct val="120000"/>
              </a:lnSpc>
              <a:spcAft>
                <a:spcPts val="0"/>
              </a:spcAft>
              <a:buSzPts val="1400"/>
              <a:buFont typeface="Times New Roman"/>
              <a:buChar char="-"/>
            </a:pPr>
            <a:r>
              <a:rPr lang="en-US" dirty="0">
                <a:latin typeface="B Nazanin"/>
                <a:ea typeface="Times New Roman"/>
                <a:cs typeface="B Nazanin"/>
              </a:rPr>
              <a:t> </a:t>
            </a:r>
            <a:r>
              <a:rPr lang="ar-SA" dirty="0">
                <a:latin typeface="Times New Roman"/>
                <a:ea typeface="Times New Roman"/>
                <a:cs typeface="B Nazanin"/>
              </a:rPr>
              <a:t>بررسی موقعیت نقاط کنترل و چک در نقشه تصویری قائم</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مقایسه با عوارض نقشه­های موجود منطقه با مقیاس بالاتر</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بررسی انطباق و پیوستگی عوارض</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بررسی نحوه نمایش صحیح عوارض</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بررسی انطباق عوارض در مرز قطعات ارتوفتوموزائیک</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solidFill>
                  <a:srgbClr val="000000"/>
                </a:solidFill>
                <a:latin typeface="Times New Roman"/>
                <a:ea typeface="Times New Roman"/>
                <a:cs typeface="B Nazanin"/>
              </a:rPr>
              <a:t>ارزیابی بصری کیفیت رادیومتریک ارتوفتوموزائیک</a:t>
            </a:r>
            <a:r>
              <a:rPr lang="ar-SA" sz="1400" dirty="0">
                <a:solidFill>
                  <a:srgbClr val="000000"/>
                </a:solidFill>
                <a:latin typeface="Times New Roman"/>
                <a:ea typeface="Times New Roman"/>
                <a:cs typeface="B Nazanin"/>
              </a:rPr>
              <a:t> </a:t>
            </a:r>
            <a:r>
              <a:rPr lang="fa-IR" dirty="0">
                <a:solidFill>
                  <a:srgbClr val="000000"/>
                </a:solidFill>
                <a:latin typeface="Times New Roman"/>
                <a:ea typeface="Times New Roman"/>
                <a:cs typeface="B Nazanin"/>
              </a:rPr>
              <a:t> و عدم وجود اشکالات قابل رویت مانند ف</a:t>
            </a:r>
            <a:r>
              <a:rPr lang="ar-SA" dirty="0">
                <a:solidFill>
                  <a:srgbClr val="000000"/>
                </a:solidFill>
                <a:latin typeface="Times New Roman"/>
                <a:ea typeface="Times New Roman"/>
                <a:cs typeface="B Nazanin"/>
              </a:rPr>
              <a:t>ضاهای خالی طولی یا عرضی و نوارهای تیره و روشن همچنین عدم وجود پیکسل‌های با مقادیر یکسان با کمترین یا بیشترین مقدار (0 یا 255 در تصاویر 8 بیتی) داخل فریم نقشه تصویری نهایی </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پوشش دادن تمام محدوده گام‌های خاکستری در تمام باندها تا حد امکان، در هیستوگرام نقشه تصویری نهایی</a:t>
            </a:r>
            <a:endParaRPr lang="en-US" sz="1400" dirty="0">
              <a:latin typeface="Times New Roman"/>
              <a:ea typeface="Times New Roman"/>
              <a:cs typeface="B Nazanin"/>
            </a:endParaRPr>
          </a:p>
          <a:p>
            <a:pPr marL="342900" lvl="0" indent="-342900" algn="just" rtl="1">
              <a:lnSpc>
                <a:spcPct val="120000"/>
              </a:lnSpc>
              <a:spcAft>
                <a:spcPts val="0"/>
              </a:spcAft>
              <a:buSzPts val="1400"/>
              <a:buFont typeface="Times New Roman"/>
              <a:buChar char="-"/>
            </a:pPr>
            <a:r>
              <a:rPr lang="ar-SA" dirty="0">
                <a:latin typeface="Times New Roman"/>
                <a:ea typeface="Times New Roman"/>
                <a:cs typeface="B Nazanin"/>
              </a:rPr>
              <a:t>مطابقت تمام نقشه‌های تصویری ارائه شده در فایل‌های مختلف از نظر رنگ و گام‌های خاکستری</a:t>
            </a:r>
            <a:endParaRPr lang="en-US" sz="1400" dirty="0">
              <a:effectLst/>
              <a:latin typeface="Times New Roman"/>
              <a:ea typeface="Times New Roman"/>
              <a:cs typeface="B Nazanin"/>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39" y="-94457"/>
            <a:ext cx="5989779" cy="4290179"/>
          </a:xfrm>
          <a:prstGeom prst="rect">
            <a:avLst/>
          </a:prstGeom>
        </p:spPr>
      </p:pic>
    </p:spTree>
    <p:extLst>
      <p:ext uri="{BB962C8B-B14F-4D97-AF65-F5344CB8AC3E}">
        <p14:creationId xmlns:p14="http://schemas.microsoft.com/office/powerpoint/2010/main" val="10528720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9" name="Rectangle 3"/>
          <p:cNvSpPr>
            <a:spLocks noChangeArrowheads="1"/>
          </p:cNvSpPr>
          <p:nvPr/>
        </p:nvSpPr>
        <p:spPr bwMode="auto">
          <a:xfrm>
            <a:off x="3104383" y="1538792"/>
            <a:ext cx="8615737" cy="23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26113" algn="r"/>
              </a:tabLst>
              <a:defRPr>
                <a:solidFill>
                  <a:schemeClr val="tx1"/>
                </a:solidFill>
                <a:latin typeface="Arial" pitchFamily="34" charset="0"/>
                <a:cs typeface="Arial" pitchFamily="34" charset="0"/>
              </a:defRPr>
            </a:lvl1pPr>
            <a:lvl2pPr marL="457200">
              <a:tabLst>
                <a:tab pos="5726113" algn="r"/>
              </a:tabLst>
              <a:defRPr>
                <a:solidFill>
                  <a:schemeClr val="tx1"/>
                </a:solidFill>
                <a:latin typeface="Arial" pitchFamily="34" charset="0"/>
                <a:cs typeface="Arial" pitchFamily="34" charset="0"/>
              </a:defRPr>
            </a:lvl2pPr>
            <a:lvl3pPr marL="914400">
              <a:tabLst>
                <a:tab pos="5726113" algn="r"/>
              </a:tabLst>
              <a:defRPr>
                <a:solidFill>
                  <a:schemeClr val="tx1"/>
                </a:solidFill>
                <a:latin typeface="Arial" pitchFamily="34" charset="0"/>
                <a:cs typeface="Arial" pitchFamily="34" charset="0"/>
              </a:defRPr>
            </a:lvl3pPr>
            <a:lvl4pPr marL="1371600">
              <a:tabLst>
                <a:tab pos="5726113" algn="r"/>
              </a:tabLst>
              <a:defRPr>
                <a:solidFill>
                  <a:schemeClr val="tx1"/>
                </a:solidFill>
                <a:latin typeface="Arial" pitchFamily="34" charset="0"/>
                <a:cs typeface="Arial" pitchFamily="34" charset="0"/>
              </a:defRPr>
            </a:lvl4pPr>
            <a:lvl5pPr marL="1828800">
              <a:tabLst>
                <a:tab pos="5726113" algn="r"/>
              </a:tabLst>
              <a:defRPr>
                <a:solidFill>
                  <a:schemeClr val="tx1"/>
                </a:solidFill>
                <a:latin typeface="Arial" pitchFamily="34" charset="0"/>
                <a:cs typeface="Arial" pitchFamily="34" charset="0"/>
              </a:defRPr>
            </a:lvl5pPr>
            <a:lvl6pPr fontAlgn="base">
              <a:spcBef>
                <a:spcPct val="0"/>
              </a:spcBef>
              <a:spcAft>
                <a:spcPct val="0"/>
              </a:spcAft>
              <a:tabLst>
                <a:tab pos="5726113" algn="r"/>
              </a:tabLst>
              <a:defRPr>
                <a:solidFill>
                  <a:schemeClr val="tx1"/>
                </a:solidFill>
                <a:latin typeface="Arial" pitchFamily="34" charset="0"/>
                <a:cs typeface="Arial" pitchFamily="34" charset="0"/>
              </a:defRPr>
            </a:lvl6pPr>
            <a:lvl7pPr fontAlgn="base">
              <a:spcBef>
                <a:spcPct val="0"/>
              </a:spcBef>
              <a:spcAft>
                <a:spcPct val="0"/>
              </a:spcAft>
              <a:tabLst>
                <a:tab pos="5726113" algn="r"/>
              </a:tabLst>
              <a:defRPr>
                <a:solidFill>
                  <a:schemeClr val="tx1"/>
                </a:solidFill>
                <a:latin typeface="Arial" pitchFamily="34" charset="0"/>
                <a:cs typeface="Arial" pitchFamily="34" charset="0"/>
              </a:defRPr>
            </a:lvl7pPr>
            <a:lvl8pPr fontAlgn="base">
              <a:spcBef>
                <a:spcPct val="0"/>
              </a:spcBef>
              <a:spcAft>
                <a:spcPct val="0"/>
              </a:spcAft>
              <a:tabLst>
                <a:tab pos="5726113" algn="r"/>
              </a:tabLst>
              <a:defRPr>
                <a:solidFill>
                  <a:schemeClr val="tx1"/>
                </a:solidFill>
                <a:latin typeface="Arial" pitchFamily="34" charset="0"/>
                <a:cs typeface="Arial" pitchFamily="34" charset="0"/>
              </a:defRPr>
            </a:lvl8pPr>
            <a:lvl9pPr fontAlgn="base">
              <a:spcBef>
                <a:spcPct val="0"/>
              </a:spcBef>
              <a:spcAft>
                <a:spcPct val="0"/>
              </a:spcAft>
              <a:tabLst>
                <a:tab pos="5726113" algn="r"/>
              </a:tabLst>
              <a:defRPr>
                <a:solidFill>
                  <a:schemeClr val="tx1"/>
                </a:solidFill>
                <a:latin typeface="Arial" pitchFamily="34" charset="0"/>
                <a:cs typeface="Arial" pitchFamily="34" charset="0"/>
              </a:defRPr>
            </a:lvl9pPr>
          </a:lstStyle>
          <a:p>
            <a:pPr indent="180340" algn="r" rtl="1">
              <a:lnSpc>
                <a:spcPct val="120000"/>
              </a:lnSpc>
              <a:spcBef>
                <a:spcPts val="1200"/>
              </a:spcBef>
              <a:spcAft>
                <a:spcPts val="300"/>
              </a:spcAft>
            </a:pPr>
            <a:r>
              <a:rPr lang="ar-SA" b="1" dirty="0">
                <a:solidFill>
                  <a:prstClr val="black"/>
                </a:solidFill>
                <a:latin typeface="Times New Roman"/>
                <a:ea typeface="Times New Roman"/>
                <a:cs typeface="B Nazanin"/>
              </a:rPr>
              <a:t>نقشه و پایگاه داده مکانی</a:t>
            </a:r>
            <a:endParaRPr lang="en-US" b="1" dirty="0">
              <a:solidFill>
                <a:prstClr val="black"/>
              </a:solidFill>
              <a:latin typeface="Times New Roman"/>
              <a:ea typeface="Times New Roman"/>
              <a:cs typeface="B Nazanin"/>
            </a:endParaRPr>
          </a:p>
          <a:p>
            <a:pPr indent="49213" algn="r" defTabSz="914400" rtl="1" eaLnBrk="0" hangingPunct="0">
              <a:lnSpc>
                <a:spcPct val="200000"/>
              </a:lnSpc>
            </a:pPr>
            <a:endParaRPr lang="fa-IR" sz="16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fa-IR" sz="1600" b="1" dirty="0">
              <a:solidFill>
                <a:srgbClr val="0070C0"/>
              </a:solidFill>
              <a:latin typeface="Times New Roman"/>
              <a:ea typeface="Calibri"/>
              <a:cs typeface="B Nazanin" pitchFamily="2" charset="-78"/>
            </a:endParaRPr>
          </a:p>
          <a:p>
            <a:pPr indent="49213" algn="r" defTabSz="914400" rtl="1" eaLnBrk="0" hangingPunct="0">
              <a:lnSpc>
                <a:spcPct val="200000"/>
              </a:lnSpc>
            </a:pPr>
            <a:endParaRPr lang="en-US" sz="1600" b="1" dirty="0">
              <a:solidFill>
                <a:srgbClr val="0070C0"/>
              </a:solidFill>
              <a:latin typeface="Times New Roman"/>
              <a:ea typeface="Calibri"/>
              <a:cs typeface="B Nazanin"/>
            </a:endParaRPr>
          </a:p>
          <a:p>
            <a:pPr algn="r" defTabSz="914400" rtl="1" eaLnBrk="0" hangingPunct="0">
              <a:lnSpc>
                <a:spcPct val="200000"/>
              </a:lnSpc>
            </a:pPr>
            <a:endParaRPr lang="ar-SA" altLang="en-US" sz="1600" b="1" dirty="0">
              <a:solidFill>
                <a:srgbClr val="0070C0"/>
              </a:solidFill>
            </a:endParaRPr>
          </a:p>
        </p:txBody>
      </p:sp>
      <p:sp>
        <p:nvSpPr>
          <p:cNvPr id="8" name="Rectangle 7"/>
          <p:cNvSpPr/>
          <p:nvPr/>
        </p:nvSpPr>
        <p:spPr>
          <a:xfrm>
            <a:off x="5398300" y="2064276"/>
            <a:ext cx="6321820" cy="2862322"/>
          </a:xfrm>
          <a:prstGeom prst="rect">
            <a:avLst/>
          </a:prstGeom>
        </p:spPr>
        <p:txBody>
          <a:bodyPr wrap="square">
            <a:spAutoFit/>
          </a:bodyPr>
          <a:lstStyle/>
          <a:p>
            <a:pPr indent="180340" algn="just" rtl="1">
              <a:lnSpc>
                <a:spcPct val="200000"/>
              </a:lnSpc>
              <a:spcAft>
                <a:spcPts val="0"/>
              </a:spcAft>
            </a:pPr>
            <a:r>
              <a:rPr lang="ar-SA" dirty="0">
                <a:latin typeface="Times New Roman"/>
                <a:ea typeface="Calibri"/>
                <a:cs typeface="B Nazanin"/>
              </a:rPr>
              <a:t>تبدیل، ویرایش، ترسیم، کارتوگرافی، </a:t>
            </a:r>
            <a:r>
              <a:rPr lang="en-US" sz="1400" dirty="0">
                <a:latin typeface="Times New Roman"/>
                <a:ea typeface="Calibri"/>
                <a:cs typeface="B Nazanin"/>
              </a:rPr>
              <a:t>GIS Ready</a:t>
            </a:r>
            <a:r>
              <a:rPr lang="fa-IR" dirty="0">
                <a:latin typeface="Times New Roman"/>
                <a:ea typeface="Calibri"/>
                <a:cs typeface="B Nazanin"/>
              </a:rPr>
              <a:t> و ایجاد پایگاه داده مکانی </a:t>
            </a:r>
            <a:r>
              <a:rPr lang="ar-SA" dirty="0">
                <a:latin typeface="Times New Roman"/>
                <a:ea typeface="Calibri"/>
                <a:cs typeface="B Nazanin"/>
              </a:rPr>
              <a:t>از تصاویر پهپاد بر اساس دستورالعمل تهیه نقشه‌های رقومی 500/1، 1000/1 و 2000/1 به روش نقشه‌برداری هوایی و دستورالعمل </a:t>
            </a:r>
            <a:r>
              <a:rPr lang="en-US" sz="1400" dirty="0">
                <a:latin typeface="Times New Roman"/>
                <a:ea typeface="Calibri"/>
                <a:cs typeface="B Nazanin"/>
              </a:rPr>
              <a:t>GIS Ready</a:t>
            </a:r>
            <a:r>
              <a:rPr lang="fa-IR" dirty="0">
                <a:latin typeface="Times New Roman"/>
                <a:ea typeface="Calibri"/>
                <a:cs typeface="B Nazanin"/>
              </a:rPr>
              <a:t> نقشه­های بزرگ مقیاس </a:t>
            </a:r>
            <a:r>
              <a:rPr lang="ar-SA" dirty="0">
                <a:latin typeface="Times New Roman"/>
                <a:ea typeface="Calibri"/>
                <a:cs typeface="B Nazanin"/>
              </a:rPr>
              <a:t>انجام می</a:t>
            </a:r>
            <a:r>
              <a:rPr lang="en-US" dirty="0">
                <a:latin typeface="Times New Roman"/>
                <a:ea typeface="Calibri"/>
                <a:cs typeface="B Nazanin"/>
              </a:rPr>
              <a:t> </a:t>
            </a:r>
            <a:r>
              <a:rPr lang="ar-SA" dirty="0">
                <a:latin typeface="Times New Roman"/>
                <a:ea typeface="Calibri"/>
                <a:cs typeface="B Nazanin"/>
              </a:rPr>
              <a:t>شود.</a:t>
            </a:r>
            <a:endParaRPr lang="en-US" sz="1400" dirty="0">
              <a:latin typeface="Times New Roman"/>
              <a:ea typeface="Calibri"/>
              <a:cs typeface="B Nazanin"/>
            </a:endParaRPr>
          </a:p>
          <a:p>
            <a:pPr algn="just" rtl="1">
              <a:lnSpc>
                <a:spcPct val="200000"/>
              </a:lnSpc>
            </a:pPr>
            <a:r>
              <a:rPr lang="fa-IR" dirty="0">
                <a:latin typeface="Times New Roman"/>
                <a:ea typeface="Calibri"/>
                <a:cs typeface="B Nazanin"/>
              </a:rPr>
              <a:t>الزامی­ است </a:t>
            </a:r>
            <a:r>
              <a:rPr lang="ar-SA" dirty="0">
                <a:latin typeface="Times New Roman"/>
                <a:ea typeface="Calibri"/>
                <a:cs typeface="B Nazanin"/>
              </a:rPr>
              <a:t>تهیه نقشه از طریق تبدیل رقومی عوارض در محیط برجسته­بيني سه‌بعدی در نرم‌افزارهای متداول انجام گیرد.</a:t>
            </a:r>
            <a:endParaRPr lang="en-US" dirty="0"/>
          </a:p>
        </p:txBody>
      </p:sp>
    </p:spTree>
    <p:extLst>
      <p:ext uri="{BB962C8B-B14F-4D97-AF65-F5344CB8AC3E}">
        <p14:creationId xmlns:p14="http://schemas.microsoft.com/office/powerpoint/2010/main" val="4669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6174345" y="289828"/>
            <a:ext cx="5321137" cy="707886"/>
          </a:xfrm>
          <a:prstGeom prst="rect">
            <a:avLst/>
          </a:prstGeom>
          <a:noFill/>
        </p:spPr>
        <p:txBody>
          <a:bodyPr wrap="square">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مراحل تهیه </a:t>
            </a:r>
            <a:r>
              <a:rPr lang="fa-IR"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محصولات مکانی</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a:p>
            <a:pPr algn="ctr" rtl="1"/>
            <a:endParaRPr lang="en-US" altLang="zh-CN"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1" name="Rectangle 10"/>
          <p:cNvSpPr/>
          <p:nvPr/>
        </p:nvSpPr>
        <p:spPr>
          <a:xfrm>
            <a:off x="7730204" y="1142097"/>
            <a:ext cx="2133918" cy="646331"/>
          </a:xfrm>
          <a:prstGeom prst="rect">
            <a:avLst/>
          </a:prstGeom>
        </p:spPr>
        <p:txBody>
          <a:bodyPr wrap="none">
            <a:spAutoFit/>
          </a:bodyPr>
          <a:lstStyle/>
          <a:p>
            <a:pPr algn="r"/>
            <a:r>
              <a:rPr lang="ar-SA" b="1" dirty="0">
                <a:solidFill>
                  <a:prstClr val="black"/>
                </a:solidFill>
                <a:latin typeface="Times New Roman"/>
                <a:ea typeface="Calibri"/>
                <a:cs typeface="B Nazanin"/>
              </a:rPr>
              <a:t>ملاحظات تبدیل و ترسيم</a:t>
            </a:r>
            <a:endParaRPr lang="en-US" b="1" dirty="0">
              <a:solidFill>
                <a:prstClr val="black"/>
              </a:solidFill>
              <a:latin typeface="Times New Roman"/>
              <a:ea typeface="Calibri"/>
              <a:cs typeface="B Nazanin"/>
            </a:endParaRPr>
          </a:p>
          <a:p>
            <a:pPr algn="r"/>
            <a:r>
              <a:rPr lang="ar-SA" b="1" dirty="0">
                <a:solidFill>
                  <a:prstClr val="black"/>
                </a:solidFill>
                <a:latin typeface="Times New Roman"/>
                <a:ea typeface="Calibri"/>
                <a:cs typeface="B Nazanin"/>
              </a:rPr>
              <a:t> در فتوگرامتری پهپاد</a:t>
            </a:r>
            <a:endParaRPr lang="en-US" b="1" dirty="0">
              <a:solidFill>
                <a:prstClr val="black"/>
              </a:solidFill>
            </a:endParaRPr>
          </a:p>
        </p:txBody>
      </p:sp>
      <p:sp>
        <p:nvSpPr>
          <p:cNvPr id="12" name="Rectangle 11"/>
          <p:cNvSpPr/>
          <p:nvPr/>
        </p:nvSpPr>
        <p:spPr>
          <a:xfrm>
            <a:off x="850365" y="528910"/>
            <a:ext cx="6096000" cy="1089529"/>
          </a:xfrm>
          <a:prstGeom prst="rect">
            <a:avLst/>
          </a:prstGeom>
        </p:spPr>
        <p:txBody>
          <a:bodyPr>
            <a:spAutoFit/>
          </a:bodyPr>
          <a:lstStyle/>
          <a:p>
            <a:pPr marL="245745" indent="180340" algn="just" rtl="1">
              <a:lnSpc>
                <a:spcPct val="120000"/>
              </a:lnSpc>
              <a:spcAft>
                <a:spcPts val="0"/>
              </a:spcAft>
            </a:pPr>
            <a:r>
              <a:rPr lang="ar-SA" dirty="0">
                <a:solidFill>
                  <a:prstClr val="black"/>
                </a:solidFill>
                <a:latin typeface="Times New Roman"/>
                <a:ea typeface="Calibri"/>
                <a:cs typeface="B Nazanin"/>
              </a:rPr>
              <a:t>با توجه به به‌کارگیری دوربین‌های غيرمتريك در فتوگرامتري پهپاد، به‌منظور اجتناب از مشکل پارالاكس و پله بين مدل‌ها در برجسته­بيني، توصيه مي­شود از دوربین‌های با سطح پايداري بالاتر استفاده شود </a:t>
            </a:r>
            <a:r>
              <a:rPr lang="en-US" sz="1100" dirty="0">
                <a:solidFill>
                  <a:prstClr val="black"/>
                </a:solidFill>
                <a:latin typeface="Times New Roman"/>
                <a:ea typeface="Times New Roman"/>
                <a:cs typeface="B Nazanin"/>
              </a:rPr>
              <a:t> </a:t>
            </a:r>
            <a:endParaRPr lang="en-US" sz="1100" dirty="0">
              <a:solidFill>
                <a:prstClr val="black"/>
              </a:solidFill>
              <a:latin typeface="Times New Roman"/>
              <a:ea typeface="Times New Roman"/>
              <a:cs typeface="B Mitra"/>
            </a:endParaRPr>
          </a:p>
        </p:txBody>
      </p:sp>
      <p:sp>
        <p:nvSpPr>
          <p:cNvPr id="13" name="Rectangle 12"/>
          <p:cNvSpPr/>
          <p:nvPr/>
        </p:nvSpPr>
        <p:spPr>
          <a:xfrm>
            <a:off x="392670" y="1776134"/>
            <a:ext cx="6267450" cy="1477328"/>
          </a:xfrm>
          <a:prstGeom prst="rect">
            <a:avLst/>
          </a:prstGeom>
        </p:spPr>
        <p:txBody>
          <a:bodyPr wrap="square">
            <a:spAutoFit/>
          </a:bodyPr>
          <a:lstStyle/>
          <a:p>
            <a:pPr algn="just" rtl="1"/>
            <a:r>
              <a:rPr lang="ar-SA" dirty="0">
                <a:solidFill>
                  <a:prstClr val="black"/>
                </a:solidFill>
                <a:latin typeface="Times New Roman"/>
                <a:ea typeface="Calibri"/>
                <a:cs typeface="B Nazanin"/>
              </a:rPr>
              <a:t>در صورت عدم تصحيح هندسي تصاوير (تشريح شده در بخش 4-4)، به‌منظور بهبود كيفيت هندسي عوارض ترسیم‌شده در نقشه، عمليات تبديل و ترسيم بايد فقط در محدوده مدل‌های برجسته‌بینی با باز 60% يا نسبت </a:t>
            </a:r>
            <a:r>
              <a:rPr lang="en-US" sz="1400" dirty="0">
                <a:solidFill>
                  <a:prstClr val="black"/>
                </a:solidFill>
                <a:latin typeface="Times New Roman"/>
                <a:ea typeface="Calibri"/>
                <a:cs typeface="B Nazanin"/>
              </a:rPr>
              <a:t>B/H&lt;0.25</a:t>
            </a:r>
            <a:r>
              <a:rPr lang="en-US" dirty="0">
                <a:solidFill>
                  <a:prstClr val="black"/>
                </a:solidFill>
                <a:latin typeface="B Nazanin"/>
                <a:ea typeface="Calibri"/>
              </a:rPr>
              <a:t> </a:t>
            </a:r>
            <a:r>
              <a:rPr lang="ar-SA" dirty="0">
                <a:solidFill>
                  <a:prstClr val="black"/>
                </a:solidFill>
                <a:latin typeface="Times New Roman"/>
                <a:ea typeface="Calibri"/>
                <a:cs typeface="B Nazanin"/>
              </a:rPr>
              <a:t>انجام‌گرفته و از تبدیل عوارض خارج از محدوده مدل­های برجسته­بيني خودداری شود. برای این منظور قبل از آغاز عملیات تبدیل می‌بایست اندکس مدل‌ها دقت مناسب تشکیل گردد</a:t>
            </a:r>
            <a:endParaRPr lang="en-US" dirty="0">
              <a:solidFill>
                <a:prstClr val="black"/>
              </a:solidFill>
            </a:endParaRPr>
          </a:p>
        </p:txBody>
      </p:sp>
      <p:sp>
        <p:nvSpPr>
          <p:cNvPr id="7" name="Rectangle 6"/>
          <p:cNvSpPr/>
          <p:nvPr/>
        </p:nvSpPr>
        <p:spPr>
          <a:xfrm>
            <a:off x="650340" y="3414882"/>
            <a:ext cx="6096000" cy="2086725"/>
          </a:xfrm>
          <a:prstGeom prst="rect">
            <a:avLst/>
          </a:prstGeom>
        </p:spPr>
        <p:txBody>
          <a:bodyPr>
            <a:spAutoFit/>
          </a:bodyPr>
          <a:lstStyle/>
          <a:p>
            <a:pPr indent="180340" algn="just" rtl="1">
              <a:lnSpc>
                <a:spcPct val="120000"/>
              </a:lnSpc>
              <a:spcAft>
                <a:spcPts val="0"/>
              </a:spcAft>
            </a:pPr>
            <a:r>
              <a:rPr lang="ar-SA" dirty="0">
                <a:latin typeface="Times New Roman"/>
                <a:ea typeface="Calibri"/>
                <a:cs typeface="B Nazanin"/>
              </a:rPr>
              <a:t>ارزیابی کیفیت نقشه‌های تهیه‌شده به روش‌های متداول از طریق مقایسه با واقعیت زمینی صورت می‌گیرد. این بررسی‌ها شامل بررسی موقعیت مسطحاتی و ارتفاعی تعدادی از عوارض و نقاط کنترل و چک، کنترل تصادفی تکمیل بودن و صحت عوارض ترسیم‌شده، صحت اطلاعات توصیفی و نیز سازگاری منطقی عوارض می‌باشد. کنترل کیفی نقشه­ها مطابق با دستورالعمل‌های موجود و با رعایت چک‌لیست­های مربوطه نقشه‌های بزرگ‌مقیاس (استرئوچك و كنترل كارتوگرافي و ...) انجام می‌شود.</a:t>
            </a:r>
            <a:endParaRPr lang="en-US" sz="1400" dirty="0">
              <a:effectLst/>
              <a:latin typeface="Times New Roman"/>
              <a:ea typeface="Calibri"/>
              <a:cs typeface="B Nazanin"/>
            </a:endParaRPr>
          </a:p>
        </p:txBody>
      </p:sp>
      <p:sp>
        <p:nvSpPr>
          <p:cNvPr id="10" name="Rectangle 9"/>
          <p:cNvSpPr/>
          <p:nvPr/>
        </p:nvSpPr>
        <p:spPr>
          <a:xfrm>
            <a:off x="8511572" y="3601394"/>
            <a:ext cx="1814919" cy="424732"/>
          </a:xfrm>
          <a:prstGeom prst="rect">
            <a:avLst/>
          </a:prstGeom>
        </p:spPr>
        <p:txBody>
          <a:bodyPr wrap="none">
            <a:spAutoFit/>
          </a:bodyPr>
          <a:lstStyle/>
          <a:p>
            <a:pPr lvl="0" algn="r" rtl="1">
              <a:lnSpc>
                <a:spcPct val="120000"/>
              </a:lnSpc>
              <a:spcBef>
                <a:spcPts val="1200"/>
              </a:spcBef>
              <a:spcAft>
                <a:spcPts val="300"/>
              </a:spcAft>
            </a:pPr>
            <a:r>
              <a:rPr lang="en-US" b="1" dirty="0">
                <a:solidFill>
                  <a:srgbClr val="000000"/>
                </a:solidFill>
                <a:latin typeface="B Nazanin"/>
                <a:ea typeface="Times New Roman"/>
                <a:cs typeface="B Nazanin"/>
              </a:rPr>
              <a:t> </a:t>
            </a:r>
            <a:r>
              <a:rPr lang="ar-SA" b="1" dirty="0">
                <a:solidFill>
                  <a:srgbClr val="000000"/>
                </a:solidFill>
                <a:latin typeface="B Nazanin"/>
                <a:ea typeface="Times New Roman"/>
                <a:cs typeface="B Nazanin"/>
              </a:rPr>
              <a:t>ارزیابی کيفيت نقشه‌</a:t>
            </a:r>
            <a:endParaRPr lang="en-US" sz="1600" b="1" dirty="0">
              <a:solidFill>
                <a:srgbClr val="000000"/>
              </a:solidFill>
              <a:latin typeface="Times New Roman Bold"/>
              <a:ea typeface="Times New Roman"/>
              <a:cs typeface="B Nazanin"/>
            </a:endParaRPr>
          </a:p>
        </p:txBody>
      </p:sp>
      <p:sp>
        <p:nvSpPr>
          <p:cNvPr id="14" name="Rectangle 13"/>
          <p:cNvSpPr/>
          <p:nvPr/>
        </p:nvSpPr>
        <p:spPr>
          <a:xfrm>
            <a:off x="4010025" y="4163545"/>
            <a:ext cx="6096000" cy="1474250"/>
          </a:xfrm>
          <a:prstGeom prst="rect">
            <a:avLst/>
          </a:prstGeom>
        </p:spPr>
        <p:txBody>
          <a:bodyPr>
            <a:spAutoFit/>
          </a:bodyPr>
          <a:lstStyle/>
          <a:p>
            <a:pPr algn="r" rtl="1">
              <a:lnSpc>
                <a:spcPct val="120000"/>
              </a:lnSpc>
              <a:spcBef>
                <a:spcPts val="1200"/>
              </a:spcBef>
              <a:spcAft>
                <a:spcPts val="300"/>
              </a:spcAft>
            </a:pPr>
            <a:r>
              <a:rPr lang="fa-IR" b="1" dirty="0">
                <a:latin typeface="Times New Roman"/>
                <a:ea typeface="Times New Roman"/>
                <a:cs typeface="B Nazanin"/>
              </a:rPr>
              <a:t>دقت اطلاعات هندسي</a:t>
            </a:r>
            <a:endParaRPr lang="en-US" b="1" dirty="0">
              <a:latin typeface="Times New Roman"/>
              <a:ea typeface="Times New Roman"/>
              <a:cs typeface="B Nazanin"/>
            </a:endParaRPr>
          </a:p>
          <a:p>
            <a:pPr algn="r" rtl="1">
              <a:lnSpc>
                <a:spcPct val="120000"/>
              </a:lnSpc>
              <a:spcBef>
                <a:spcPts val="1200"/>
              </a:spcBef>
              <a:spcAft>
                <a:spcPts val="300"/>
              </a:spcAft>
            </a:pPr>
            <a:r>
              <a:rPr lang="fa-IR" b="1" dirty="0">
                <a:latin typeface="Times New Roman"/>
                <a:ea typeface="Times New Roman"/>
                <a:cs typeface="B Nazanin"/>
              </a:rPr>
              <a:t>صحت اطلاعات توصيفي</a:t>
            </a:r>
            <a:endParaRPr lang="en-US" b="1" dirty="0">
              <a:latin typeface="Times New Roman"/>
              <a:ea typeface="Times New Roman"/>
              <a:cs typeface="B Nazanin"/>
            </a:endParaRPr>
          </a:p>
          <a:p>
            <a:pPr algn="r" rtl="1">
              <a:lnSpc>
                <a:spcPct val="120000"/>
              </a:lnSpc>
              <a:spcBef>
                <a:spcPts val="1200"/>
              </a:spcBef>
              <a:spcAft>
                <a:spcPts val="300"/>
              </a:spcAft>
            </a:pPr>
            <a:r>
              <a:rPr lang="ar-SA" b="1" dirty="0">
                <a:latin typeface="Times New Roman"/>
                <a:ea typeface="Times New Roman"/>
                <a:cs typeface="B Nazanin"/>
              </a:rPr>
              <a:t>کامل بودن و سازگاری اطلاعات</a:t>
            </a:r>
            <a:endParaRPr lang="en-US" b="1" dirty="0">
              <a:latin typeface="Times New Roman"/>
              <a:ea typeface="Times New Roman"/>
              <a:cs typeface="B Nazanin"/>
            </a:endParaRPr>
          </a:p>
        </p:txBody>
      </p:sp>
    </p:spTree>
    <p:extLst>
      <p:ext uri="{BB962C8B-B14F-4D97-AF65-F5344CB8AC3E}">
        <p14:creationId xmlns:p14="http://schemas.microsoft.com/office/powerpoint/2010/main" val="367553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8" name="Rounded Rectangle 67"/>
          <p:cNvSpPr/>
          <p:nvPr/>
        </p:nvSpPr>
        <p:spPr bwMode="auto">
          <a:xfrm>
            <a:off x="3586085" y="4897816"/>
            <a:ext cx="6880001" cy="150054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2495" eaLnBrk="0" hangingPunct="0">
              <a:buFont typeface="Arial" panose="020B0604020202020204" pitchFamily="34" charset="0"/>
              <a:buNone/>
            </a:pPr>
            <a:endParaRPr lang="en-US">
              <a:solidFill>
                <a:prstClr val="black"/>
              </a:solidFill>
            </a:endParaRPr>
          </a:p>
        </p:txBody>
      </p:sp>
      <p:sp>
        <p:nvSpPr>
          <p:cNvPr id="67" name="Rounded Rectangle 66"/>
          <p:cNvSpPr/>
          <p:nvPr/>
        </p:nvSpPr>
        <p:spPr bwMode="auto">
          <a:xfrm>
            <a:off x="3571573" y="3199140"/>
            <a:ext cx="6894514" cy="150054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2495" eaLnBrk="0" hangingPunct="0">
              <a:buFont typeface="Arial" panose="020B0604020202020204" pitchFamily="34" charset="0"/>
              <a:buNone/>
            </a:pPr>
            <a:endParaRPr lang="en-US">
              <a:solidFill>
                <a:prstClr val="black"/>
              </a:solidFill>
            </a:endParaRPr>
          </a:p>
        </p:txBody>
      </p:sp>
      <p:sp>
        <p:nvSpPr>
          <p:cNvPr id="66" name="Rounded Rectangle 65"/>
          <p:cNvSpPr/>
          <p:nvPr/>
        </p:nvSpPr>
        <p:spPr bwMode="auto">
          <a:xfrm>
            <a:off x="3586085" y="1509475"/>
            <a:ext cx="6880001" cy="150054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2495" eaLnBrk="0" hangingPunct="0">
              <a:buFont typeface="Arial" panose="020B0604020202020204" pitchFamily="34" charset="0"/>
              <a:buNone/>
            </a:pPr>
            <a:endParaRPr lang="en-US">
              <a:solidFill>
                <a:prstClr val="black"/>
              </a:solidFill>
            </a:endParaRPr>
          </a:p>
        </p:txBody>
      </p:sp>
      <p:sp>
        <p:nvSpPr>
          <p:cNvPr id="2" name="Rectangle 1"/>
          <p:cNvSpPr>
            <a:spLocks noChangeArrowheads="1"/>
          </p:cNvSpPr>
          <p:nvPr/>
        </p:nvSpPr>
        <p:spPr bwMode="auto">
          <a:xfrm>
            <a:off x="3468929" y="650787"/>
            <a:ext cx="686162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marL="2284413" indent="1588" eaLnBrk="0" fontAlgn="base" hangingPunct="0">
              <a:spcBef>
                <a:spcPct val="0"/>
              </a:spcBef>
              <a:spcAft>
                <a:spcPct val="0"/>
              </a:spcAft>
              <a:defRPr>
                <a:solidFill>
                  <a:schemeClr val="tx1"/>
                </a:solidFill>
                <a:latin typeface="Calibri" pitchFamily="34" charset="0"/>
                <a:cs typeface="Arial" pitchFamily="34" charset="0"/>
              </a:defRPr>
            </a:lvl6pPr>
            <a:lvl7pPr marL="2741613" indent="1588" eaLnBrk="0" fontAlgn="base" hangingPunct="0">
              <a:spcBef>
                <a:spcPct val="0"/>
              </a:spcBef>
              <a:spcAft>
                <a:spcPct val="0"/>
              </a:spcAft>
              <a:defRPr>
                <a:solidFill>
                  <a:schemeClr val="tx1"/>
                </a:solidFill>
                <a:latin typeface="Calibri" pitchFamily="34" charset="0"/>
                <a:cs typeface="Arial" pitchFamily="34" charset="0"/>
              </a:defRPr>
            </a:lvl7pPr>
            <a:lvl8pPr marL="3198813" indent="1588" eaLnBrk="0" fontAlgn="base" hangingPunct="0">
              <a:spcBef>
                <a:spcPct val="0"/>
              </a:spcBef>
              <a:spcAft>
                <a:spcPct val="0"/>
              </a:spcAft>
              <a:defRPr>
                <a:solidFill>
                  <a:schemeClr val="tx1"/>
                </a:solidFill>
                <a:latin typeface="Calibri" pitchFamily="34" charset="0"/>
                <a:cs typeface="Arial" pitchFamily="34" charset="0"/>
              </a:defRPr>
            </a:lvl8pPr>
            <a:lvl9pPr marL="3656013" indent="1588"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rtl="1" eaLnBrk="1" hangingPunct="1"/>
            <a:r>
              <a:rPr lang="fa-IR" altLang="en-US" sz="2400" b="1" dirty="0">
                <a:solidFill>
                  <a:srgbClr val="324F00"/>
                </a:solidFill>
                <a:latin typeface="Calibri Light" pitchFamily="34" charset="0"/>
                <a:cs typeface="B Zar" pitchFamily="2" charset="-78"/>
              </a:rPr>
              <a:t>اقدامات عملیاتی و فنی در روند اجرایی و نظارت</a:t>
            </a:r>
          </a:p>
          <a:p>
            <a:pPr algn="ct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r>
              <a:rPr lang="fa-IR" altLang="en-US" sz="2000" b="1" dirty="0">
                <a:solidFill>
                  <a:srgbClr val="0070C0"/>
                </a:solidFill>
                <a:latin typeface="Calibri Light" pitchFamily="34" charset="0"/>
                <a:cs typeface="B Zar" pitchFamily="2" charset="-78"/>
              </a:rPr>
              <a:t>توانمند سازی منبع انسانی</a:t>
            </a:r>
          </a:p>
          <a:p>
            <a:pPr algn="ctr" defTabSz="914400" rtl="1" eaLnBrk="1" hangingPunct="1"/>
            <a:r>
              <a:rPr lang="fa-IR" altLang="en-US" sz="2000" b="1" dirty="0">
                <a:solidFill>
                  <a:srgbClr val="0070C0"/>
                </a:solidFill>
                <a:latin typeface="Calibri Light" pitchFamily="34" charset="0"/>
                <a:cs typeface="B Zar" pitchFamily="2" charset="-78"/>
              </a:rPr>
              <a:t>انجام تمامی مراحل نظارت و کنترل فنی</a:t>
            </a:r>
          </a:p>
          <a:p>
            <a:pPr algn="ctr" defTabSz="914400" rtl="1" eaLnBrk="1" hangingPunct="1"/>
            <a:r>
              <a:rPr lang="fa-IR" altLang="en-US" sz="2000" b="1" dirty="0">
                <a:solidFill>
                  <a:srgbClr val="0070C0"/>
                </a:solidFill>
                <a:latin typeface="Calibri Light" pitchFamily="34" charset="0"/>
                <a:cs typeface="B Zar" pitchFamily="2" charset="-78"/>
              </a:rPr>
              <a:t> ( اعلام وصول تا صورت وضعیت قطعی) </a:t>
            </a:r>
          </a:p>
          <a:p>
            <a:pPr algn="ctr" defTabSz="914400" rtl="1" eaLnBrk="1" hangingPunct="1"/>
            <a:r>
              <a:rPr lang="fa-IR" altLang="en-US" sz="2000" b="1" dirty="0">
                <a:solidFill>
                  <a:srgbClr val="0070C0"/>
                </a:solidFill>
                <a:latin typeface="Calibri Light" pitchFamily="34" charset="0"/>
                <a:cs typeface="B Zar" pitchFamily="2" charset="-78"/>
              </a:rPr>
              <a:t>یکپارچگی و ادبیات فنی مشترک بین تیم کاری</a:t>
            </a:r>
          </a:p>
          <a:p>
            <a:pPr algn="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r>
              <a:rPr lang="fa-IR" altLang="en-US" sz="2400" b="1" dirty="0">
                <a:solidFill>
                  <a:srgbClr val="0070C0"/>
                </a:solidFill>
                <a:latin typeface="Calibri Light" pitchFamily="34" charset="0"/>
                <a:cs typeface="B Zar" pitchFamily="2" charset="-78"/>
              </a:rPr>
              <a:t>آشنایی کامل کارشناسان ستادی با عملیات میدانی </a:t>
            </a:r>
          </a:p>
          <a:p>
            <a:pPr algn="ctr" defTabSz="914400" rtl="1" eaLnBrk="1" hangingPunct="1"/>
            <a:r>
              <a:rPr lang="fa-IR" altLang="en-US" sz="2400" b="1" dirty="0">
                <a:solidFill>
                  <a:srgbClr val="0070C0"/>
                </a:solidFill>
                <a:latin typeface="Calibri Light" pitchFamily="34" charset="0"/>
                <a:cs typeface="B Zar" pitchFamily="2" charset="-78"/>
              </a:rPr>
              <a:t>و کارشناسان میدانی با عملیات ستادی</a:t>
            </a:r>
          </a:p>
          <a:p>
            <a:pPr algn="ct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endParaRPr lang="fa-IR" altLang="en-US" sz="2400" b="1" dirty="0">
              <a:solidFill>
                <a:srgbClr val="0070C0"/>
              </a:solidFill>
              <a:latin typeface="Calibri Light" pitchFamily="34" charset="0"/>
              <a:cs typeface="B Zar" pitchFamily="2" charset="-78"/>
            </a:endParaRPr>
          </a:p>
          <a:p>
            <a:pPr algn="ctr" defTabSz="914400" rtl="1" eaLnBrk="1" hangingPunct="1"/>
            <a:r>
              <a:rPr lang="fa-IR" altLang="en-US" sz="2400" b="1" dirty="0">
                <a:solidFill>
                  <a:srgbClr val="0070C0"/>
                </a:solidFill>
                <a:latin typeface="Calibri Light" pitchFamily="34" charset="0"/>
                <a:cs typeface="B Zar" pitchFamily="2" charset="-78"/>
              </a:rPr>
              <a:t>انتقال دانش فنی بین مشاوران و تیم فنی نظارت </a:t>
            </a:r>
          </a:p>
          <a:p>
            <a:pPr algn="ctr" defTabSz="914400" rtl="1" eaLnBrk="1" hangingPunct="1"/>
            <a:r>
              <a:rPr lang="fa-IR" altLang="en-US" sz="2400" b="1" dirty="0">
                <a:solidFill>
                  <a:srgbClr val="0070C0"/>
                </a:solidFill>
                <a:latin typeface="Calibri Light" pitchFamily="34" charset="0"/>
                <a:cs typeface="B Zar" pitchFamily="2" charset="-78"/>
              </a:rPr>
              <a:t>اطلاع رسانی به موقع از تغییرات در روند اجرایی </a:t>
            </a:r>
            <a:endParaRPr lang="en-US" altLang="en-US" sz="2400" b="1" dirty="0">
              <a:solidFill>
                <a:srgbClr val="0070C0"/>
              </a:solidFill>
              <a:latin typeface="Calibri Light" pitchFamily="34" charset="0"/>
              <a:cs typeface="B Zar" pitchFamily="2" charset="-78"/>
            </a:endParaRPr>
          </a:p>
        </p:txBody>
      </p:sp>
      <p:grpSp>
        <p:nvGrpSpPr>
          <p:cNvPr id="58" name="Group 57"/>
          <p:cNvGrpSpPr/>
          <p:nvPr/>
        </p:nvGrpSpPr>
        <p:grpSpPr>
          <a:xfrm>
            <a:off x="2373130" y="1720002"/>
            <a:ext cx="1079497" cy="1079495"/>
            <a:chOff x="3384508" y="1370986"/>
            <a:chExt cx="1079497" cy="1079495"/>
          </a:xfrm>
        </p:grpSpPr>
        <p:sp>
          <p:nvSpPr>
            <p:cNvPr id="56" name="Freeform 5">
              <a:extLst>
                <a:ext uri="{FF2B5EF4-FFF2-40B4-BE49-F238E27FC236}">
                  <a16:creationId xmlns:a16="http://schemas.microsoft.com/office/drawing/2014/main" id="{11457319-94A1-2E40-B0AC-3C1FB13F9960}"/>
                </a:ext>
              </a:extLst>
            </p:cNvPr>
            <p:cNvSpPr>
              <a:spLocks noChangeArrowheads="1"/>
            </p:cNvSpPr>
            <p:nvPr/>
          </p:nvSpPr>
          <p:spPr bwMode="auto">
            <a:xfrm>
              <a:off x="3384508" y="1370986"/>
              <a:ext cx="1079497" cy="1079495"/>
            </a:xfrm>
            <a:custGeom>
              <a:avLst/>
              <a:gdLst>
                <a:gd name="T0" fmla="*/ 866 w 1733"/>
                <a:gd name="T1" fmla="*/ 0 h 1734"/>
                <a:gd name="T2" fmla="*/ 866 w 1733"/>
                <a:gd name="T3" fmla="*/ 0 h 1734"/>
                <a:gd name="T4" fmla="*/ 1732 w 1733"/>
                <a:gd name="T5" fmla="*/ 867 h 1734"/>
                <a:gd name="T6" fmla="*/ 1732 w 1733"/>
                <a:gd name="T7" fmla="*/ 867 h 1734"/>
                <a:gd name="T8" fmla="*/ 866 w 1733"/>
                <a:gd name="T9" fmla="*/ 1733 h 1734"/>
                <a:gd name="T10" fmla="*/ 866 w 1733"/>
                <a:gd name="T11" fmla="*/ 1733 h 1734"/>
                <a:gd name="T12" fmla="*/ 0 w 1733"/>
                <a:gd name="T13" fmla="*/ 867 h 1734"/>
                <a:gd name="T14" fmla="*/ 0 w 1733"/>
                <a:gd name="T15" fmla="*/ 867 h 1734"/>
                <a:gd name="T16" fmla="*/ 866 w 1733"/>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4">
                  <a:moveTo>
                    <a:pt x="866" y="0"/>
                  </a:moveTo>
                  <a:lnTo>
                    <a:pt x="866" y="0"/>
                  </a:lnTo>
                  <a:cubicBezTo>
                    <a:pt x="1344" y="0"/>
                    <a:pt x="1732" y="388"/>
                    <a:pt x="1732" y="867"/>
                  </a:cubicBezTo>
                  <a:lnTo>
                    <a:pt x="1732" y="867"/>
                  </a:lnTo>
                  <a:cubicBezTo>
                    <a:pt x="1732" y="1345"/>
                    <a:pt x="1344" y="1733"/>
                    <a:pt x="866" y="1733"/>
                  </a:cubicBezTo>
                  <a:lnTo>
                    <a:pt x="866" y="1733"/>
                  </a:lnTo>
                  <a:cubicBezTo>
                    <a:pt x="388" y="1733"/>
                    <a:pt x="0" y="1345"/>
                    <a:pt x="0" y="867"/>
                  </a:cubicBezTo>
                  <a:lnTo>
                    <a:pt x="0" y="867"/>
                  </a:lnTo>
                  <a:cubicBezTo>
                    <a:pt x="0" y="388"/>
                    <a:pt x="388" y="0"/>
                    <a:pt x="866" y="0"/>
                  </a:cubicBezTo>
                </a:path>
              </a:pathLst>
            </a:custGeom>
            <a:solidFill>
              <a:schemeClr val="accent1"/>
            </a:solidFill>
            <a:ln>
              <a:noFill/>
            </a:ln>
            <a:effectLst/>
          </p:spPr>
          <p:txBody>
            <a:bodyPr wrap="none" anchor="ctr"/>
            <a:lstStyle/>
            <a:p>
              <a:endParaRPr lang="en-US" sz="3265" dirty="0">
                <a:solidFill>
                  <a:prstClr val="black"/>
                </a:solidFill>
                <a:latin typeface="Lato Light" panose="020F0302020204030203" pitchFamily="34" charset="77"/>
              </a:endParaRPr>
            </a:p>
          </p:txBody>
        </p:sp>
        <p:grpSp>
          <p:nvGrpSpPr>
            <p:cNvPr id="3" name="Group 4">
              <a:extLst>
                <a:ext uri="{FF2B5EF4-FFF2-40B4-BE49-F238E27FC236}">
                  <a16:creationId xmlns:a16="http://schemas.microsoft.com/office/drawing/2014/main" id="{74711E4B-82B4-46EB-882F-32635E2974FF}"/>
                </a:ext>
              </a:extLst>
            </p:cNvPr>
            <p:cNvGrpSpPr>
              <a:grpSpLocks noChangeAspect="1"/>
            </p:cNvGrpSpPr>
            <p:nvPr/>
          </p:nvGrpSpPr>
          <p:grpSpPr bwMode="auto">
            <a:xfrm>
              <a:off x="3627405" y="1508748"/>
              <a:ext cx="593701" cy="660943"/>
              <a:chOff x="3262" y="1131"/>
              <a:chExt cx="362" cy="403"/>
            </a:xfrm>
          </p:grpSpPr>
          <p:sp>
            <p:nvSpPr>
              <p:cNvPr id="4" name="Line 5">
                <a:extLst>
                  <a:ext uri="{FF2B5EF4-FFF2-40B4-BE49-F238E27FC236}">
                    <a16:creationId xmlns:a16="http://schemas.microsoft.com/office/drawing/2014/main" id="{670A7DE5-7D71-4FB4-BEF6-BDFAC50C6FD4}"/>
                  </a:ext>
                </a:extLst>
              </p:cNvPr>
              <p:cNvSpPr>
                <a:spLocks noChangeShapeType="1"/>
              </p:cNvSpPr>
              <p:nvPr/>
            </p:nvSpPr>
            <p:spPr bwMode="auto">
              <a:xfrm flipH="1">
                <a:off x="3395" y="1381"/>
                <a:ext cx="47" cy="47"/>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4">
                <a:extLst>
                  <a:ext uri="{FF2B5EF4-FFF2-40B4-BE49-F238E27FC236}">
                    <a16:creationId xmlns:a16="http://schemas.microsoft.com/office/drawing/2014/main" id="{32D17548-A1AE-4832-9F2E-2BF7275F6B5D}"/>
                  </a:ext>
                </a:extLst>
              </p:cNvPr>
              <p:cNvSpPr>
                <a:spLocks/>
              </p:cNvSpPr>
              <p:nvPr/>
            </p:nvSpPr>
            <p:spPr bwMode="auto">
              <a:xfrm>
                <a:off x="3442" y="1330"/>
                <a:ext cx="46" cy="97"/>
              </a:xfrm>
              <a:custGeom>
                <a:avLst/>
                <a:gdLst>
                  <a:gd name="T0" fmla="*/ 0 w 46"/>
                  <a:gd name="T1" fmla="*/ 0 h 97"/>
                  <a:gd name="T2" fmla="*/ 0 w 46"/>
                  <a:gd name="T3" fmla="*/ 51 h 97"/>
                  <a:gd name="T4" fmla="*/ 46 w 46"/>
                  <a:gd name="T5" fmla="*/ 97 h 97"/>
                </a:gdLst>
                <a:ahLst/>
                <a:cxnLst>
                  <a:cxn ang="0">
                    <a:pos x="T0" y="T1"/>
                  </a:cxn>
                  <a:cxn ang="0">
                    <a:pos x="T2" y="T3"/>
                  </a:cxn>
                  <a:cxn ang="0">
                    <a:pos x="T4" y="T5"/>
                  </a:cxn>
                </a:cxnLst>
                <a:rect l="0" t="0" r="r" b="b"/>
                <a:pathLst>
                  <a:path w="46" h="97">
                    <a:moveTo>
                      <a:pt x="0" y="0"/>
                    </a:moveTo>
                    <a:lnTo>
                      <a:pt x="0" y="51"/>
                    </a:lnTo>
                    <a:lnTo>
                      <a:pt x="46" y="97"/>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Line 7">
                <a:extLst>
                  <a:ext uri="{FF2B5EF4-FFF2-40B4-BE49-F238E27FC236}">
                    <a16:creationId xmlns:a16="http://schemas.microsoft.com/office/drawing/2014/main" id="{F3E62B4F-D937-4287-A8E3-BC8C07D15C3D}"/>
                  </a:ext>
                </a:extLst>
              </p:cNvPr>
              <p:cNvSpPr>
                <a:spLocks noChangeShapeType="1"/>
              </p:cNvSpPr>
              <p:nvPr/>
            </p:nvSpPr>
            <p:spPr bwMode="auto">
              <a:xfrm>
                <a:off x="3472" y="1248"/>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6">
                <a:extLst>
                  <a:ext uri="{FF2B5EF4-FFF2-40B4-BE49-F238E27FC236}">
                    <a16:creationId xmlns:a16="http://schemas.microsoft.com/office/drawing/2014/main" id="{957FE690-2914-4E53-B328-8844C944F5EE}"/>
                  </a:ext>
                </a:extLst>
              </p:cNvPr>
              <p:cNvSpPr>
                <a:spLocks/>
              </p:cNvSpPr>
              <p:nvPr/>
            </p:nvSpPr>
            <p:spPr bwMode="auto">
              <a:xfrm>
                <a:off x="3410" y="1248"/>
                <a:ext cx="62" cy="50"/>
              </a:xfrm>
              <a:custGeom>
                <a:avLst/>
                <a:gdLst>
                  <a:gd name="T0" fmla="*/ 0 w 62"/>
                  <a:gd name="T1" fmla="*/ 0 h 50"/>
                  <a:gd name="T2" fmla="*/ 0 w 62"/>
                  <a:gd name="T3" fmla="*/ 50 h 50"/>
                  <a:gd name="T4" fmla="*/ 62 w 62"/>
                  <a:gd name="T5" fmla="*/ 50 h 50"/>
                </a:gdLst>
                <a:ahLst/>
                <a:cxnLst>
                  <a:cxn ang="0">
                    <a:pos x="T0" y="T1"/>
                  </a:cxn>
                  <a:cxn ang="0">
                    <a:pos x="T2" y="T3"/>
                  </a:cxn>
                  <a:cxn ang="0">
                    <a:pos x="T4" y="T5"/>
                  </a:cxn>
                </a:cxnLst>
                <a:rect l="0" t="0" r="r" b="b"/>
                <a:pathLst>
                  <a:path w="62" h="50">
                    <a:moveTo>
                      <a:pt x="0" y="0"/>
                    </a:moveTo>
                    <a:lnTo>
                      <a:pt x="0" y="50"/>
                    </a:lnTo>
                    <a:lnTo>
                      <a:pt x="62"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7">
                <a:extLst>
                  <a:ext uri="{FF2B5EF4-FFF2-40B4-BE49-F238E27FC236}">
                    <a16:creationId xmlns:a16="http://schemas.microsoft.com/office/drawing/2014/main" id="{93AFC951-D00D-4159-B1AB-A3EFBAD88BBF}"/>
                  </a:ext>
                </a:extLst>
              </p:cNvPr>
              <p:cNvSpPr>
                <a:spLocks noChangeArrowheads="1"/>
              </p:cNvSpPr>
              <p:nvPr/>
            </p:nvSpPr>
            <p:spPr bwMode="auto">
              <a:xfrm>
                <a:off x="3413" y="1131"/>
                <a:ext cx="58" cy="58"/>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8">
                <a:extLst>
                  <a:ext uri="{FF2B5EF4-FFF2-40B4-BE49-F238E27FC236}">
                    <a16:creationId xmlns:a16="http://schemas.microsoft.com/office/drawing/2014/main" id="{F0425968-E3A9-48F6-B6C2-8D790916B140}"/>
                  </a:ext>
                </a:extLst>
              </p:cNvPr>
              <p:cNvSpPr>
                <a:spLocks/>
              </p:cNvSpPr>
              <p:nvPr/>
            </p:nvSpPr>
            <p:spPr bwMode="auto">
              <a:xfrm>
                <a:off x="3387" y="1207"/>
                <a:ext cx="109" cy="91"/>
              </a:xfrm>
              <a:custGeom>
                <a:avLst/>
                <a:gdLst>
                  <a:gd name="T0" fmla="*/ 0 w 133"/>
                  <a:gd name="T1" fmla="*/ 111 h 111"/>
                  <a:gd name="T2" fmla="*/ 0 w 133"/>
                  <a:gd name="T3" fmla="*/ 23 h 111"/>
                  <a:gd name="T4" fmla="*/ 23 w 133"/>
                  <a:gd name="T5" fmla="*/ 0 h 111"/>
                  <a:gd name="T6" fmla="*/ 110 w 133"/>
                  <a:gd name="T7" fmla="*/ 0 h 111"/>
                  <a:gd name="T8" fmla="*/ 133 w 133"/>
                  <a:gd name="T9" fmla="*/ 23 h 111"/>
                  <a:gd name="T10" fmla="*/ 133 w 133"/>
                  <a:gd name="T11" fmla="*/ 103 h 111"/>
                </a:gdLst>
                <a:ahLst/>
                <a:cxnLst>
                  <a:cxn ang="0">
                    <a:pos x="T0" y="T1"/>
                  </a:cxn>
                  <a:cxn ang="0">
                    <a:pos x="T2" y="T3"/>
                  </a:cxn>
                  <a:cxn ang="0">
                    <a:pos x="T4" y="T5"/>
                  </a:cxn>
                  <a:cxn ang="0">
                    <a:pos x="T6" y="T7"/>
                  </a:cxn>
                  <a:cxn ang="0">
                    <a:pos x="T8" y="T9"/>
                  </a:cxn>
                  <a:cxn ang="0">
                    <a:pos x="T10" y="T11"/>
                  </a:cxn>
                </a:cxnLst>
                <a:rect l="0" t="0" r="r" b="b"/>
                <a:pathLst>
                  <a:path w="133" h="111">
                    <a:moveTo>
                      <a:pt x="0" y="111"/>
                    </a:moveTo>
                    <a:cubicBezTo>
                      <a:pt x="0" y="23"/>
                      <a:pt x="0" y="23"/>
                      <a:pt x="0" y="23"/>
                    </a:cubicBezTo>
                    <a:cubicBezTo>
                      <a:pt x="0" y="10"/>
                      <a:pt x="10" y="0"/>
                      <a:pt x="23" y="0"/>
                    </a:cubicBezTo>
                    <a:cubicBezTo>
                      <a:pt x="110" y="0"/>
                      <a:pt x="110" y="0"/>
                      <a:pt x="110" y="0"/>
                    </a:cubicBezTo>
                    <a:cubicBezTo>
                      <a:pt x="123" y="0"/>
                      <a:pt x="133" y="10"/>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Line 11">
                <a:extLst>
                  <a:ext uri="{FF2B5EF4-FFF2-40B4-BE49-F238E27FC236}">
                    <a16:creationId xmlns:a16="http://schemas.microsoft.com/office/drawing/2014/main" id="{364ACBC4-BAA5-412A-9804-18A138B2887B}"/>
                  </a:ext>
                </a:extLst>
              </p:cNvPr>
              <p:cNvSpPr>
                <a:spLocks noChangeShapeType="1"/>
              </p:cNvSpPr>
              <p:nvPr/>
            </p:nvSpPr>
            <p:spPr bwMode="auto">
              <a:xfrm>
                <a:off x="3346" y="1484"/>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0">
                <a:extLst>
                  <a:ext uri="{FF2B5EF4-FFF2-40B4-BE49-F238E27FC236}">
                    <a16:creationId xmlns:a16="http://schemas.microsoft.com/office/drawing/2014/main" id="{2FAB63E3-D688-427E-878F-184772F9EF0B}"/>
                  </a:ext>
                </a:extLst>
              </p:cNvPr>
              <p:cNvSpPr>
                <a:spLocks/>
              </p:cNvSpPr>
              <p:nvPr/>
            </p:nvSpPr>
            <p:spPr bwMode="auto">
              <a:xfrm>
                <a:off x="3285" y="1484"/>
                <a:ext cx="61" cy="50"/>
              </a:xfrm>
              <a:custGeom>
                <a:avLst/>
                <a:gdLst>
                  <a:gd name="T0" fmla="*/ 0 w 61"/>
                  <a:gd name="T1" fmla="*/ 0 h 50"/>
                  <a:gd name="T2" fmla="*/ 0 w 61"/>
                  <a:gd name="T3" fmla="*/ 50 h 50"/>
                  <a:gd name="T4" fmla="*/ 61 w 61"/>
                  <a:gd name="T5" fmla="*/ 50 h 50"/>
                </a:gdLst>
                <a:ahLst/>
                <a:cxnLst>
                  <a:cxn ang="0">
                    <a:pos x="T0" y="T1"/>
                  </a:cxn>
                  <a:cxn ang="0">
                    <a:pos x="T2" y="T3"/>
                  </a:cxn>
                  <a:cxn ang="0">
                    <a:pos x="T4" y="T5"/>
                  </a:cxn>
                </a:cxnLst>
                <a:rect l="0" t="0" r="r" b="b"/>
                <a:pathLst>
                  <a:path w="61" h="50">
                    <a:moveTo>
                      <a:pt x="0" y="0"/>
                    </a:moveTo>
                    <a:lnTo>
                      <a:pt x="0" y="50"/>
                    </a:lnTo>
                    <a:lnTo>
                      <a:pt x="61"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1">
                <a:extLst>
                  <a:ext uri="{FF2B5EF4-FFF2-40B4-BE49-F238E27FC236}">
                    <a16:creationId xmlns:a16="http://schemas.microsoft.com/office/drawing/2014/main" id="{C7AA3CCF-F4A7-4DDF-8408-5B49A3AA9E0E}"/>
                  </a:ext>
                </a:extLst>
              </p:cNvPr>
              <p:cNvSpPr>
                <a:spLocks noChangeArrowheads="1"/>
              </p:cNvSpPr>
              <p:nvPr/>
            </p:nvSpPr>
            <p:spPr bwMode="auto">
              <a:xfrm>
                <a:off x="3287" y="1368"/>
                <a:ext cx="58" cy="57"/>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2">
                <a:extLst>
                  <a:ext uri="{FF2B5EF4-FFF2-40B4-BE49-F238E27FC236}">
                    <a16:creationId xmlns:a16="http://schemas.microsoft.com/office/drawing/2014/main" id="{65E57D8B-B7B7-4038-B66C-DECAAB7A188F}"/>
                  </a:ext>
                </a:extLst>
              </p:cNvPr>
              <p:cNvSpPr>
                <a:spLocks/>
              </p:cNvSpPr>
              <p:nvPr/>
            </p:nvSpPr>
            <p:spPr bwMode="auto">
              <a:xfrm>
                <a:off x="3262" y="1443"/>
                <a:ext cx="109" cy="91"/>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5">
                <a:extLst>
                  <a:ext uri="{FF2B5EF4-FFF2-40B4-BE49-F238E27FC236}">
                    <a16:creationId xmlns:a16="http://schemas.microsoft.com/office/drawing/2014/main" id="{5A2EBBDB-30D6-4F90-A7ED-BDF0FF2008BF}"/>
                  </a:ext>
                </a:extLst>
              </p:cNvPr>
              <p:cNvSpPr>
                <a:spLocks noChangeShapeType="1"/>
              </p:cNvSpPr>
              <p:nvPr/>
            </p:nvSpPr>
            <p:spPr bwMode="auto">
              <a:xfrm>
                <a:off x="3599" y="1484"/>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4">
                <a:extLst>
                  <a:ext uri="{FF2B5EF4-FFF2-40B4-BE49-F238E27FC236}">
                    <a16:creationId xmlns:a16="http://schemas.microsoft.com/office/drawing/2014/main" id="{10893704-87C3-4FCE-A862-936063998939}"/>
                  </a:ext>
                </a:extLst>
              </p:cNvPr>
              <p:cNvSpPr>
                <a:spLocks/>
              </p:cNvSpPr>
              <p:nvPr/>
            </p:nvSpPr>
            <p:spPr bwMode="auto">
              <a:xfrm>
                <a:off x="3538" y="1484"/>
                <a:ext cx="61" cy="50"/>
              </a:xfrm>
              <a:custGeom>
                <a:avLst/>
                <a:gdLst>
                  <a:gd name="T0" fmla="*/ 0 w 61"/>
                  <a:gd name="T1" fmla="*/ 0 h 50"/>
                  <a:gd name="T2" fmla="*/ 0 w 61"/>
                  <a:gd name="T3" fmla="*/ 50 h 50"/>
                  <a:gd name="T4" fmla="*/ 61 w 61"/>
                  <a:gd name="T5" fmla="*/ 50 h 50"/>
                </a:gdLst>
                <a:ahLst/>
                <a:cxnLst>
                  <a:cxn ang="0">
                    <a:pos x="T0" y="T1"/>
                  </a:cxn>
                  <a:cxn ang="0">
                    <a:pos x="T2" y="T3"/>
                  </a:cxn>
                  <a:cxn ang="0">
                    <a:pos x="T4" y="T5"/>
                  </a:cxn>
                </a:cxnLst>
                <a:rect l="0" t="0" r="r" b="b"/>
                <a:pathLst>
                  <a:path w="61" h="50">
                    <a:moveTo>
                      <a:pt x="0" y="0"/>
                    </a:moveTo>
                    <a:lnTo>
                      <a:pt x="0" y="50"/>
                    </a:lnTo>
                    <a:lnTo>
                      <a:pt x="61"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Oval 15">
                <a:extLst>
                  <a:ext uri="{FF2B5EF4-FFF2-40B4-BE49-F238E27FC236}">
                    <a16:creationId xmlns:a16="http://schemas.microsoft.com/office/drawing/2014/main" id="{00EEBB07-407F-4519-A018-663681709B37}"/>
                  </a:ext>
                </a:extLst>
              </p:cNvPr>
              <p:cNvSpPr>
                <a:spLocks noChangeArrowheads="1"/>
              </p:cNvSpPr>
              <p:nvPr/>
            </p:nvSpPr>
            <p:spPr bwMode="auto">
              <a:xfrm>
                <a:off x="3540" y="1368"/>
                <a:ext cx="58" cy="57"/>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6">
                <a:extLst>
                  <a:ext uri="{FF2B5EF4-FFF2-40B4-BE49-F238E27FC236}">
                    <a16:creationId xmlns:a16="http://schemas.microsoft.com/office/drawing/2014/main" id="{DC560601-08C3-41FC-9A2A-62828AC3E6F6}"/>
                  </a:ext>
                </a:extLst>
              </p:cNvPr>
              <p:cNvSpPr>
                <a:spLocks/>
              </p:cNvSpPr>
              <p:nvPr/>
            </p:nvSpPr>
            <p:spPr bwMode="auto">
              <a:xfrm>
                <a:off x="3515" y="1443"/>
                <a:ext cx="109" cy="91"/>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7">
                <a:extLst>
                  <a:ext uri="{FF2B5EF4-FFF2-40B4-BE49-F238E27FC236}">
                    <a16:creationId xmlns:a16="http://schemas.microsoft.com/office/drawing/2014/main" id="{D095BDEB-E4CB-445B-93A8-69608C282801}"/>
                  </a:ext>
                </a:extLst>
              </p:cNvPr>
              <p:cNvSpPr>
                <a:spLocks/>
              </p:cNvSpPr>
              <p:nvPr/>
            </p:nvSpPr>
            <p:spPr bwMode="auto">
              <a:xfrm>
                <a:off x="3303" y="1458"/>
                <a:ext cx="27" cy="44"/>
              </a:xfrm>
              <a:custGeom>
                <a:avLst/>
                <a:gdLst>
                  <a:gd name="T0" fmla="*/ 13 w 27"/>
                  <a:gd name="T1" fmla="*/ 44 h 44"/>
                  <a:gd name="T2" fmla="*/ 27 w 27"/>
                  <a:gd name="T3" fmla="*/ 31 h 44"/>
                  <a:gd name="T4" fmla="*/ 19 w 27"/>
                  <a:gd name="T5" fmla="*/ 0 h 44"/>
                  <a:gd name="T6" fmla="*/ 13 w 27"/>
                  <a:gd name="T7" fmla="*/ 0 h 44"/>
                  <a:gd name="T8" fmla="*/ 13 w 27"/>
                  <a:gd name="T9" fmla="*/ 0 h 44"/>
                  <a:gd name="T10" fmla="*/ 7 w 27"/>
                  <a:gd name="T11" fmla="*/ 0 h 44"/>
                  <a:gd name="T12" fmla="*/ 0 w 27"/>
                  <a:gd name="T13" fmla="*/ 31 h 44"/>
                  <a:gd name="T14" fmla="*/ 13 w 27"/>
                  <a:gd name="T15" fmla="*/ 44 h 44"/>
                  <a:gd name="T16" fmla="*/ 13 w 27"/>
                  <a:gd name="T17" fmla="*/ 44 h 44"/>
                  <a:gd name="T18" fmla="*/ 13 w 27"/>
                  <a:gd name="T19" fmla="*/ 44 h 44"/>
                  <a:gd name="T20" fmla="*/ 13 w 27"/>
                  <a:gd name="T21" fmla="*/ 44 h 44"/>
                  <a:gd name="T22" fmla="*/ 13 w 27"/>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4">
                    <a:moveTo>
                      <a:pt x="13" y="44"/>
                    </a:moveTo>
                    <a:lnTo>
                      <a:pt x="27" y="31"/>
                    </a:lnTo>
                    <a:lnTo>
                      <a:pt x="19" y="0"/>
                    </a:lnTo>
                    <a:lnTo>
                      <a:pt x="13" y="0"/>
                    </a:lnTo>
                    <a:lnTo>
                      <a:pt x="13" y="0"/>
                    </a:lnTo>
                    <a:lnTo>
                      <a:pt x="7" y="0"/>
                    </a:lnTo>
                    <a:lnTo>
                      <a:pt x="0" y="31"/>
                    </a:lnTo>
                    <a:lnTo>
                      <a:pt x="13" y="44"/>
                    </a:lnTo>
                    <a:lnTo>
                      <a:pt x="13" y="44"/>
                    </a:lnTo>
                    <a:lnTo>
                      <a:pt x="13" y="44"/>
                    </a:lnTo>
                    <a:lnTo>
                      <a:pt x="13" y="44"/>
                    </a:lnTo>
                    <a:lnTo>
                      <a:pt x="13" y="4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8">
                <a:extLst>
                  <a:ext uri="{FF2B5EF4-FFF2-40B4-BE49-F238E27FC236}">
                    <a16:creationId xmlns:a16="http://schemas.microsoft.com/office/drawing/2014/main" id="{05C79A6A-6E5C-4F82-A293-DADD758D3EB5}"/>
                  </a:ext>
                </a:extLst>
              </p:cNvPr>
              <p:cNvSpPr>
                <a:spLocks/>
              </p:cNvSpPr>
              <p:nvPr/>
            </p:nvSpPr>
            <p:spPr bwMode="auto">
              <a:xfrm>
                <a:off x="3428" y="1220"/>
                <a:ext cx="27" cy="44"/>
              </a:xfrm>
              <a:custGeom>
                <a:avLst/>
                <a:gdLst>
                  <a:gd name="T0" fmla="*/ 14 w 27"/>
                  <a:gd name="T1" fmla="*/ 44 h 44"/>
                  <a:gd name="T2" fmla="*/ 27 w 27"/>
                  <a:gd name="T3" fmla="*/ 32 h 44"/>
                  <a:gd name="T4" fmla="*/ 20 w 27"/>
                  <a:gd name="T5" fmla="*/ 0 h 44"/>
                  <a:gd name="T6" fmla="*/ 14 w 27"/>
                  <a:gd name="T7" fmla="*/ 0 h 44"/>
                  <a:gd name="T8" fmla="*/ 14 w 27"/>
                  <a:gd name="T9" fmla="*/ 0 h 44"/>
                  <a:gd name="T10" fmla="*/ 8 w 27"/>
                  <a:gd name="T11" fmla="*/ 0 h 44"/>
                  <a:gd name="T12" fmla="*/ 0 w 27"/>
                  <a:gd name="T13" fmla="*/ 32 h 44"/>
                  <a:gd name="T14" fmla="*/ 14 w 27"/>
                  <a:gd name="T15" fmla="*/ 44 h 44"/>
                  <a:gd name="T16" fmla="*/ 14 w 27"/>
                  <a:gd name="T17" fmla="*/ 44 h 44"/>
                  <a:gd name="T18" fmla="*/ 14 w 27"/>
                  <a:gd name="T19" fmla="*/ 44 h 44"/>
                  <a:gd name="T20" fmla="*/ 14 w 27"/>
                  <a:gd name="T21" fmla="*/ 44 h 44"/>
                  <a:gd name="T22" fmla="*/ 14 w 27"/>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4">
                    <a:moveTo>
                      <a:pt x="14" y="44"/>
                    </a:moveTo>
                    <a:lnTo>
                      <a:pt x="27" y="32"/>
                    </a:lnTo>
                    <a:lnTo>
                      <a:pt x="20" y="0"/>
                    </a:lnTo>
                    <a:lnTo>
                      <a:pt x="14" y="0"/>
                    </a:lnTo>
                    <a:lnTo>
                      <a:pt x="14" y="0"/>
                    </a:lnTo>
                    <a:lnTo>
                      <a:pt x="8" y="0"/>
                    </a:lnTo>
                    <a:lnTo>
                      <a:pt x="0" y="32"/>
                    </a:lnTo>
                    <a:lnTo>
                      <a:pt x="14" y="44"/>
                    </a:lnTo>
                    <a:lnTo>
                      <a:pt x="14" y="44"/>
                    </a:lnTo>
                    <a:lnTo>
                      <a:pt x="14" y="44"/>
                    </a:lnTo>
                    <a:lnTo>
                      <a:pt x="14" y="44"/>
                    </a:lnTo>
                    <a:lnTo>
                      <a:pt x="14" y="4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9">
                <a:extLst>
                  <a:ext uri="{FF2B5EF4-FFF2-40B4-BE49-F238E27FC236}">
                    <a16:creationId xmlns:a16="http://schemas.microsoft.com/office/drawing/2014/main" id="{905D304E-554F-4E26-A2F6-077C25FAC05E}"/>
                  </a:ext>
                </a:extLst>
              </p:cNvPr>
              <p:cNvSpPr>
                <a:spLocks/>
              </p:cNvSpPr>
              <p:nvPr/>
            </p:nvSpPr>
            <p:spPr bwMode="auto">
              <a:xfrm>
                <a:off x="3556" y="1457"/>
                <a:ext cx="27" cy="43"/>
              </a:xfrm>
              <a:custGeom>
                <a:avLst/>
                <a:gdLst>
                  <a:gd name="T0" fmla="*/ 13 w 27"/>
                  <a:gd name="T1" fmla="*/ 43 h 43"/>
                  <a:gd name="T2" fmla="*/ 27 w 27"/>
                  <a:gd name="T3" fmla="*/ 31 h 43"/>
                  <a:gd name="T4" fmla="*/ 19 w 27"/>
                  <a:gd name="T5" fmla="*/ 0 h 43"/>
                  <a:gd name="T6" fmla="*/ 13 w 27"/>
                  <a:gd name="T7" fmla="*/ 0 h 43"/>
                  <a:gd name="T8" fmla="*/ 13 w 27"/>
                  <a:gd name="T9" fmla="*/ 0 h 43"/>
                  <a:gd name="T10" fmla="*/ 7 w 27"/>
                  <a:gd name="T11" fmla="*/ 0 h 43"/>
                  <a:gd name="T12" fmla="*/ 0 w 27"/>
                  <a:gd name="T13" fmla="*/ 31 h 43"/>
                  <a:gd name="T14" fmla="*/ 13 w 27"/>
                  <a:gd name="T15" fmla="*/ 43 h 43"/>
                  <a:gd name="T16" fmla="*/ 13 w 27"/>
                  <a:gd name="T17" fmla="*/ 43 h 43"/>
                  <a:gd name="T18" fmla="*/ 13 w 27"/>
                  <a:gd name="T19" fmla="*/ 43 h 43"/>
                  <a:gd name="T20" fmla="*/ 13 w 27"/>
                  <a:gd name="T21" fmla="*/ 43 h 43"/>
                  <a:gd name="T22" fmla="*/ 13 w 27"/>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3">
                    <a:moveTo>
                      <a:pt x="13" y="43"/>
                    </a:moveTo>
                    <a:lnTo>
                      <a:pt x="27" y="31"/>
                    </a:lnTo>
                    <a:lnTo>
                      <a:pt x="19" y="0"/>
                    </a:lnTo>
                    <a:lnTo>
                      <a:pt x="13" y="0"/>
                    </a:lnTo>
                    <a:lnTo>
                      <a:pt x="13" y="0"/>
                    </a:lnTo>
                    <a:lnTo>
                      <a:pt x="7" y="0"/>
                    </a:lnTo>
                    <a:lnTo>
                      <a:pt x="0" y="31"/>
                    </a:lnTo>
                    <a:lnTo>
                      <a:pt x="13" y="43"/>
                    </a:lnTo>
                    <a:lnTo>
                      <a:pt x="13" y="43"/>
                    </a:lnTo>
                    <a:lnTo>
                      <a:pt x="13" y="43"/>
                    </a:lnTo>
                    <a:lnTo>
                      <a:pt x="13" y="43"/>
                    </a:lnTo>
                    <a:lnTo>
                      <a:pt x="13" y="43"/>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60" name="Group 59"/>
          <p:cNvGrpSpPr/>
          <p:nvPr/>
        </p:nvGrpSpPr>
        <p:grpSpPr>
          <a:xfrm>
            <a:off x="2416509" y="3384732"/>
            <a:ext cx="1079497" cy="1079495"/>
            <a:chOff x="1852172" y="2855089"/>
            <a:chExt cx="1079497" cy="1079495"/>
          </a:xfrm>
        </p:grpSpPr>
        <p:sp>
          <p:nvSpPr>
            <p:cNvPr id="57" name="Freeform 5">
              <a:extLst>
                <a:ext uri="{FF2B5EF4-FFF2-40B4-BE49-F238E27FC236}">
                  <a16:creationId xmlns:a16="http://schemas.microsoft.com/office/drawing/2014/main" id="{11457319-94A1-2E40-B0AC-3C1FB13F9960}"/>
                </a:ext>
              </a:extLst>
            </p:cNvPr>
            <p:cNvSpPr>
              <a:spLocks noChangeArrowheads="1"/>
            </p:cNvSpPr>
            <p:nvPr/>
          </p:nvSpPr>
          <p:spPr bwMode="auto">
            <a:xfrm>
              <a:off x="1852172" y="2855089"/>
              <a:ext cx="1079497" cy="1079495"/>
            </a:xfrm>
            <a:custGeom>
              <a:avLst/>
              <a:gdLst>
                <a:gd name="T0" fmla="*/ 866 w 1733"/>
                <a:gd name="T1" fmla="*/ 0 h 1734"/>
                <a:gd name="T2" fmla="*/ 866 w 1733"/>
                <a:gd name="T3" fmla="*/ 0 h 1734"/>
                <a:gd name="T4" fmla="*/ 1732 w 1733"/>
                <a:gd name="T5" fmla="*/ 867 h 1734"/>
                <a:gd name="T6" fmla="*/ 1732 w 1733"/>
                <a:gd name="T7" fmla="*/ 867 h 1734"/>
                <a:gd name="T8" fmla="*/ 866 w 1733"/>
                <a:gd name="T9" fmla="*/ 1733 h 1734"/>
                <a:gd name="T10" fmla="*/ 866 w 1733"/>
                <a:gd name="T11" fmla="*/ 1733 h 1734"/>
                <a:gd name="T12" fmla="*/ 0 w 1733"/>
                <a:gd name="T13" fmla="*/ 867 h 1734"/>
                <a:gd name="T14" fmla="*/ 0 w 1733"/>
                <a:gd name="T15" fmla="*/ 867 h 1734"/>
                <a:gd name="T16" fmla="*/ 866 w 1733"/>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4">
                  <a:moveTo>
                    <a:pt x="866" y="0"/>
                  </a:moveTo>
                  <a:lnTo>
                    <a:pt x="866" y="0"/>
                  </a:lnTo>
                  <a:cubicBezTo>
                    <a:pt x="1344" y="0"/>
                    <a:pt x="1732" y="388"/>
                    <a:pt x="1732" y="867"/>
                  </a:cubicBezTo>
                  <a:lnTo>
                    <a:pt x="1732" y="867"/>
                  </a:lnTo>
                  <a:cubicBezTo>
                    <a:pt x="1732" y="1345"/>
                    <a:pt x="1344" y="1733"/>
                    <a:pt x="866" y="1733"/>
                  </a:cubicBezTo>
                  <a:lnTo>
                    <a:pt x="866" y="1733"/>
                  </a:lnTo>
                  <a:cubicBezTo>
                    <a:pt x="388" y="1733"/>
                    <a:pt x="0" y="1345"/>
                    <a:pt x="0" y="867"/>
                  </a:cubicBezTo>
                  <a:lnTo>
                    <a:pt x="0" y="867"/>
                  </a:lnTo>
                  <a:cubicBezTo>
                    <a:pt x="0" y="388"/>
                    <a:pt x="388" y="0"/>
                    <a:pt x="866" y="0"/>
                  </a:cubicBezTo>
                </a:path>
              </a:pathLst>
            </a:custGeom>
            <a:solidFill>
              <a:schemeClr val="accent1"/>
            </a:solidFill>
            <a:ln>
              <a:noFill/>
            </a:ln>
            <a:effectLst/>
          </p:spPr>
          <p:txBody>
            <a:bodyPr wrap="none" anchor="ctr"/>
            <a:lstStyle/>
            <a:p>
              <a:endParaRPr lang="en-US" sz="3265" dirty="0">
                <a:solidFill>
                  <a:prstClr val="black"/>
                </a:solidFill>
                <a:latin typeface="Lato Light" panose="020F0302020204030203" pitchFamily="34" charset="77"/>
              </a:endParaRPr>
            </a:p>
          </p:txBody>
        </p:sp>
        <p:grpSp>
          <p:nvGrpSpPr>
            <p:cNvPr id="21" name="Group 24">
              <a:extLst>
                <a:ext uri="{FF2B5EF4-FFF2-40B4-BE49-F238E27FC236}">
                  <a16:creationId xmlns:a16="http://schemas.microsoft.com/office/drawing/2014/main" id="{561F8AC3-21E6-4D9A-B8AE-AC481B78A63E}"/>
                </a:ext>
              </a:extLst>
            </p:cNvPr>
            <p:cNvGrpSpPr>
              <a:grpSpLocks noChangeAspect="1"/>
            </p:cNvGrpSpPr>
            <p:nvPr/>
          </p:nvGrpSpPr>
          <p:grpSpPr bwMode="auto">
            <a:xfrm>
              <a:off x="2126038" y="3157829"/>
              <a:ext cx="613576" cy="561816"/>
              <a:chOff x="10" y="7"/>
              <a:chExt cx="569" cy="521"/>
            </a:xfrm>
          </p:grpSpPr>
          <p:sp>
            <p:nvSpPr>
              <p:cNvPr id="22" name="Line 25">
                <a:extLst>
                  <a:ext uri="{FF2B5EF4-FFF2-40B4-BE49-F238E27FC236}">
                    <a16:creationId xmlns:a16="http://schemas.microsoft.com/office/drawing/2014/main" id="{B7B9AB45-E585-44C7-AF3A-C10B520F5010}"/>
                  </a:ext>
                </a:extLst>
              </p:cNvPr>
              <p:cNvSpPr>
                <a:spLocks noChangeShapeType="1"/>
              </p:cNvSpPr>
              <p:nvPr/>
            </p:nvSpPr>
            <p:spPr bwMode="auto">
              <a:xfrm>
                <a:off x="167" y="37"/>
                <a:ext cx="77"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2">
                <a:extLst>
                  <a:ext uri="{FF2B5EF4-FFF2-40B4-BE49-F238E27FC236}">
                    <a16:creationId xmlns:a16="http://schemas.microsoft.com/office/drawing/2014/main" id="{2AC4C065-7D7C-4FAF-ACB3-B9687724D680}"/>
                  </a:ext>
                </a:extLst>
              </p:cNvPr>
              <p:cNvSpPr>
                <a:spLocks/>
              </p:cNvSpPr>
              <p:nvPr/>
            </p:nvSpPr>
            <p:spPr bwMode="auto">
              <a:xfrm>
                <a:off x="10" y="7"/>
                <a:ext cx="392" cy="521"/>
              </a:xfrm>
              <a:custGeom>
                <a:avLst/>
                <a:gdLst>
                  <a:gd name="T0" fmla="*/ 335 w 335"/>
                  <a:gd name="T1" fmla="*/ 278 h 445"/>
                  <a:gd name="T2" fmla="*/ 335 w 335"/>
                  <a:gd name="T3" fmla="*/ 420 h 445"/>
                  <a:gd name="T4" fmla="*/ 309 w 335"/>
                  <a:gd name="T5" fmla="*/ 445 h 445"/>
                  <a:gd name="T6" fmla="*/ 25 w 335"/>
                  <a:gd name="T7" fmla="*/ 445 h 445"/>
                  <a:gd name="T8" fmla="*/ 0 w 335"/>
                  <a:gd name="T9" fmla="*/ 420 h 445"/>
                  <a:gd name="T10" fmla="*/ 0 w 335"/>
                  <a:gd name="T11" fmla="*/ 25 h 445"/>
                  <a:gd name="T12" fmla="*/ 25 w 335"/>
                  <a:gd name="T13" fmla="*/ 0 h 445"/>
                  <a:gd name="T14" fmla="*/ 309 w 335"/>
                  <a:gd name="T15" fmla="*/ 0 h 445"/>
                  <a:gd name="T16" fmla="*/ 335 w 335"/>
                  <a:gd name="T17" fmla="*/ 25 h 445"/>
                  <a:gd name="T18" fmla="*/ 335 w 335"/>
                  <a:gd name="T19" fmla="*/ 8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445">
                    <a:moveTo>
                      <a:pt x="335" y="278"/>
                    </a:moveTo>
                    <a:cubicBezTo>
                      <a:pt x="335" y="420"/>
                      <a:pt x="335" y="420"/>
                      <a:pt x="335" y="420"/>
                    </a:cubicBezTo>
                    <a:cubicBezTo>
                      <a:pt x="335" y="434"/>
                      <a:pt x="323" y="445"/>
                      <a:pt x="309" y="445"/>
                    </a:cubicBezTo>
                    <a:cubicBezTo>
                      <a:pt x="25" y="445"/>
                      <a:pt x="25" y="445"/>
                      <a:pt x="25" y="445"/>
                    </a:cubicBezTo>
                    <a:cubicBezTo>
                      <a:pt x="11" y="445"/>
                      <a:pt x="0" y="434"/>
                      <a:pt x="0" y="420"/>
                    </a:cubicBezTo>
                    <a:cubicBezTo>
                      <a:pt x="0" y="25"/>
                      <a:pt x="0" y="25"/>
                      <a:pt x="0" y="25"/>
                    </a:cubicBezTo>
                    <a:cubicBezTo>
                      <a:pt x="0" y="11"/>
                      <a:pt x="11" y="0"/>
                      <a:pt x="25" y="0"/>
                    </a:cubicBezTo>
                    <a:cubicBezTo>
                      <a:pt x="309" y="0"/>
                      <a:pt x="309" y="0"/>
                      <a:pt x="309" y="0"/>
                    </a:cubicBezTo>
                    <a:cubicBezTo>
                      <a:pt x="323" y="0"/>
                      <a:pt x="335" y="11"/>
                      <a:pt x="335" y="25"/>
                    </a:cubicBezTo>
                    <a:cubicBezTo>
                      <a:pt x="335" y="81"/>
                      <a:pt x="335" y="81"/>
                      <a:pt x="335" y="81"/>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7">
                <a:extLst>
                  <a:ext uri="{FF2B5EF4-FFF2-40B4-BE49-F238E27FC236}">
                    <a16:creationId xmlns:a16="http://schemas.microsoft.com/office/drawing/2014/main" id="{6151DEC7-8296-42D7-8794-E5C8B8E44276}"/>
                  </a:ext>
                </a:extLst>
              </p:cNvPr>
              <p:cNvSpPr>
                <a:spLocks noChangeShapeType="1"/>
              </p:cNvSpPr>
              <p:nvPr/>
            </p:nvSpPr>
            <p:spPr bwMode="auto">
              <a:xfrm>
                <a:off x="167" y="498"/>
                <a:ext cx="77"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8">
                <a:extLst>
                  <a:ext uri="{FF2B5EF4-FFF2-40B4-BE49-F238E27FC236}">
                    <a16:creationId xmlns:a16="http://schemas.microsoft.com/office/drawing/2014/main" id="{3CD05382-066E-49E8-9419-717B1227CFF6}"/>
                  </a:ext>
                </a:extLst>
              </p:cNvPr>
              <p:cNvSpPr>
                <a:spLocks noChangeShapeType="1"/>
              </p:cNvSpPr>
              <p:nvPr/>
            </p:nvSpPr>
            <p:spPr bwMode="auto">
              <a:xfrm>
                <a:off x="10" y="69"/>
                <a:ext cx="392"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Line 29">
                <a:extLst>
                  <a:ext uri="{FF2B5EF4-FFF2-40B4-BE49-F238E27FC236}">
                    <a16:creationId xmlns:a16="http://schemas.microsoft.com/office/drawing/2014/main" id="{FD918F90-5B07-4BB8-BDC5-8056B0C2C590}"/>
                  </a:ext>
                </a:extLst>
              </p:cNvPr>
              <p:cNvSpPr>
                <a:spLocks noChangeShapeType="1"/>
              </p:cNvSpPr>
              <p:nvPr/>
            </p:nvSpPr>
            <p:spPr bwMode="auto">
              <a:xfrm flipH="1">
                <a:off x="10" y="466"/>
                <a:ext cx="392"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6">
                <a:extLst>
                  <a:ext uri="{FF2B5EF4-FFF2-40B4-BE49-F238E27FC236}">
                    <a16:creationId xmlns:a16="http://schemas.microsoft.com/office/drawing/2014/main" id="{A64BDE88-10DD-4010-8A58-DD927AE2C12D}"/>
                  </a:ext>
                </a:extLst>
              </p:cNvPr>
              <p:cNvSpPr>
                <a:spLocks/>
              </p:cNvSpPr>
              <p:nvPr/>
            </p:nvSpPr>
            <p:spPr bwMode="auto">
              <a:xfrm>
                <a:off x="129" y="246"/>
                <a:ext cx="46" cy="148"/>
              </a:xfrm>
              <a:custGeom>
                <a:avLst/>
                <a:gdLst>
                  <a:gd name="T0" fmla="*/ 0 w 46"/>
                  <a:gd name="T1" fmla="*/ 148 h 148"/>
                  <a:gd name="T2" fmla="*/ 0 w 46"/>
                  <a:gd name="T3" fmla="*/ 0 h 148"/>
                  <a:gd name="T4" fmla="*/ 46 w 46"/>
                  <a:gd name="T5" fmla="*/ 0 h 148"/>
                  <a:gd name="T6" fmla="*/ 46 w 46"/>
                  <a:gd name="T7" fmla="*/ 148 h 148"/>
                </a:gdLst>
                <a:ahLst/>
                <a:cxnLst>
                  <a:cxn ang="0">
                    <a:pos x="T0" y="T1"/>
                  </a:cxn>
                  <a:cxn ang="0">
                    <a:pos x="T2" y="T3"/>
                  </a:cxn>
                  <a:cxn ang="0">
                    <a:pos x="T4" y="T5"/>
                  </a:cxn>
                  <a:cxn ang="0">
                    <a:pos x="T6" y="T7"/>
                  </a:cxn>
                </a:cxnLst>
                <a:rect l="0" t="0" r="r" b="b"/>
                <a:pathLst>
                  <a:path w="46" h="148">
                    <a:moveTo>
                      <a:pt x="0" y="148"/>
                    </a:moveTo>
                    <a:lnTo>
                      <a:pt x="0" y="0"/>
                    </a:lnTo>
                    <a:lnTo>
                      <a:pt x="46" y="0"/>
                    </a:lnTo>
                    <a:lnTo>
                      <a:pt x="46" y="148"/>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31">
                <a:extLst>
                  <a:ext uri="{FF2B5EF4-FFF2-40B4-BE49-F238E27FC236}">
                    <a16:creationId xmlns:a16="http://schemas.microsoft.com/office/drawing/2014/main" id="{C50B478D-36F2-49C6-A869-3BB6E4710424}"/>
                  </a:ext>
                </a:extLst>
              </p:cNvPr>
              <p:cNvSpPr>
                <a:spLocks noChangeShapeType="1"/>
              </p:cNvSpPr>
              <p:nvPr/>
            </p:nvSpPr>
            <p:spPr bwMode="auto">
              <a:xfrm>
                <a:off x="175" y="305"/>
                <a:ext cx="46"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28">
                <a:extLst>
                  <a:ext uri="{FF2B5EF4-FFF2-40B4-BE49-F238E27FC236}">
                    <a16:creationId xmlns:a16="http://schemas.microsoft.com/office/drawing/2014/main" id="{129C3B19-AF25-45E5-A06A-AD3F9950EEF1}"/>
                  </a:ext>
                </a:extLst>
              </p:cNvPr>
              <p:cNvSpPr>
                <a:spLocks/>
              </p:cNvSpPr>
              <p:nvPr/>
            </p:nvSpPr>
            <p:spPr bwMode="auto">
              <a:xfrm>
                <a:off x="221" y="170"/>
                <a:ext cx="45" cy="224"/>
              </a:xfrm>
              <a:custGeom>
                <a:avLst/>
                <a:gdLst>
                  <a:gd name="T0" fmla="*/ 0 w 45"/>
                  <a:gd name="T1" fmla="*/ 224 h 224"/>
                  <a:gd name="T2" fmla="*/ 0 w 45"/>
                  <a:gd name="T3" fmla="*/ 0 h 224"/>
                  <a:gd name="T4" fmla="*/ 45 w 45"/>
                  <a:gd name="T5" fmla="*/ 0 h 224"/>
                  <a:gd name="T6" fmla="*/ 45 w 45"/>
                  <a:gd name="T7" fmla="*/ 224 h 224"/>
                </a:gdLst>
                <a:ahLst/>
                <a:cxnLst>
                  <a:cxn ang="0">
                    <a:pos x="T0" y="T1"/>
                  </a:cxn>
                  <a:cxn ang="0">
                    <a:pos x="T2" y="T3"/>
                  </a:cxn>
                  <a:cxn ang="0">
                    <a:pos x="T4" y="T5"/>
                  </a:cxn>
                  <a:cxn ang="0">
                    <a:pos x="T6" y="T7"/>
                  </a:cxn>
                </a:cxnLst>
                <a:rect l="0" t="0" r="r" b="b"/>
                <a:pathLst>
                  <a:path w="45" h="224">
                    <a:moveTo>
                      <a:pt x="0" y="224"/>
                    </a:moveTo>
                    <a:lnTo>
                      <a:pt x="0" y="0"/>
                    </a:lnTo>
                    <a:lnTo>
                      <a:pt x="45" y="0"/>
                    </a:lnTo>
                    <a:lnTo>
                      <a:pt x="45" y="22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29">
                <a:extLst>
                  <a:ext uri="{FF2B5EF4-FFF2-40B4-BE49-F238E27FC236}">
                    <a16:creationId xmlns:a16="http://schemas.microsoft.com/office/drawing/2014/main" id="{B619646F-F99A-4B60-B504-E8C595DA9328}"/>
                  </a:ext>
                </a:extLst>
              </p:cNvPr>
              <p:cNvSpPr>
                <a:spLocks/>
              </p:cNvSpPr>
              <p:nvPr/>
            </p:nvSpPr>
            <p:spPr bwMode="auto">
              <a:xfrm>
                <a:off x="67" y="154"/>
                <a:ext cx="266" cy="240"/>
              </a:xfrm>
              <a:custGeom>
                <a:avLst/>
                <a:gdLst>
                  <a:gd name="T0" fmla="*/ 0 w 266"/>
                  <a:gd name="T1" fmla="*/ 0 h 240"/>
                  <a:gd name="T2" fmla="*/ 0 w 266"/>
                  <a:gd name="T3" fmla="*/ 240 h 240"/>
                  <a:gd name="T4" fmla="*/ 266 w 266"/>
                  <a:gd name="T5" fmla="*/ 240 h 240"/>
                </a:gdLst>
                <a:ahLst/>
                <a:cxnLst>
                  <a:cxn ang="0">
                    <a:pos x="T0" y="T1"/>
                  </a:cxn>
                  <a:cxn ang="0">
                    <a:pos x="T2" y="T3"/>
                  </a:cxn>
                  <a:cxn ang="0">
                    <a:pos x="T4" y="T5"/>
                  </a:cxn>
                </a:cxnLst>
                <a:rect l="0" t="0" r="r" b="b"/>
                <a:pathLst>
                  <a:path w="266" h="240">
                    <a:moveTo>
                      <a:pt x="0" y="0"/>
                    </a:moveTo>
                    <a:lnTo>
                      <a:pt x="0" y="240"/>
                    </a:lnTo>
                    <a:lnTo>
                      <a:pt x="266" y="240"/>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30">
                <a:extLst>
                  <a:ext uri="{FF2B5EF4-FFF2-40B4-BE49-F238E27FC236}">
                    <a16:creationId xmlns:a16="http://schemas.microsoft.com/office/drawing/2014/main" id="{23C5439A-9265-48F3-B401-230AD6D8AE84}"/>
                  </a:ext>
                </a:extLst>
              </p:cNvPr>
              <p:cNvSpPr>
                <a:spLocks/>
              </p:cNvSpPr>
              <p:nvPr/>
            </p:nvSpPr>
            <p:spPr bwMode="auto">
              <a:xfrm>
                <a:off x="46" y="119"/>
                <a:ext cx="44" cy="23"/>
              </a:xfrm>
              <a:custGeom>
                <a:avLst/>
                <a:gdLst>
                  <a:gd name="T0" fmla="*/ 0 w 44"/>
                  <a:gd name="T1" fmla="*/ 23 h 23"/>
                  <a:gd name="T2" fmla="*/ 23 w 44"/>
                  <a:gd name="T3" fmla="*/ 0 h 23"/>
                  <a:gd name="T4" fmla="*/ 44 w 44"/>
                  <a:gd name="T5" fmla="*/ 21 h 23"/>
                </a:gdLst>
                <a:ahLst/>
                <a:cxnLst>
                  <a:cxn ang="0">
                    <a:pos x="T0" y="T1"/>
                  </a:cxn>
                  <a:cxn ang="0">
                    <a:pos x="T2" y="T3"/>
                  </a:cxn>
                  <a:cxn ang="0">
                    <a:pos x="T4" y="T5"/>
                  </a:cxn>
                </a:cxnLst>
                <a:rect l="0" t="0" r="r" b="b"/>
                <a:pathLst>
                  <a:path w="44" h="23">
                    <a:moveTo>
                      <a:pt x="0" y="23"/>
                    </a:moveTo>
                    <a:lnTo>
                      <a:pt x="23" y="0"/>
                    </a:lnTo>
                    <a:lnTo>
                      <a:pt x="44" y="21"/>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a:extLst>
                  <a:ext uri="{FF2B5EF4-FFF2-40B4-BE49-F238E27FC236}">
                    <a16:creationId xmlns:a16="http://schemas.microsoft.com/office/drawing/2014/main" id="{9FB1697D-6462-4EEF-B5E8-ED8A50DCC70F}"/>
                  </a:ext>
                </a:extLst>
              </p:cNvPr>
              <p:cNvSpPr>
                <a:spLocks/>
              </p:cNvSpPr>
              <p:nvPr/>
            </p:nvSpPr>
            <p:spPr bwMode="auto">
              <a:xfrm>
                <a:off x="344" y="372"/>
                <a:ext cx="22" cy="44"/>
              </a:xfrm>
              <a:custGeom>
                <a:avLst/>
                <a:gdLst>
                  <a:gd name="T0" fmla="*/ 0 w 22"/>
                  <a:gd name="T1" fmla="*/ 0 h 44"/>
                  <a:gd name="T2" fmla="*/ 22 w 22"/>
                  <a:gd name="T3" fmla="*/ 22 h 44"/>
                  <a:gd name="T4" fmla="*/ 1 w 22"/>
                  <a:gd name="T5" fmla="*/ 44 h 44"/>
                </a:gdLst>
                <a:ahLst/>
                <a:cxnLst>
                  <a:cxn ang="0">
                    <a:pos x="T0" y="T1"/>
                  </a:cxn>
                  <a:cxn ang="0">
                    <a:pos x="T2" y="T3"/>
                  </a:cxn>
                  <a:cxn ang="0">
                    <a:pos x="T4" y="T5"/>
                  </a:cxn>
                </a:cxnLst>
                <a:rect l="0" t="0" r="r" b="b"/>
                <a:pathLst>
                  <a:path w="22" h="44">
                    <a:moveTo>
                      <a:pt x="0" y="0"/>
                    </a:moveTo>
                    <a:lnTo>
                      <a:pt x="22" y="22"/>
                    </a:lnTo>
                    <a:lnTo>
                      <a:pt x="1" y="4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Line 36">
                <a:extLst>
                  <a:ext uri="{FF2B5EF4-FFF2-40B4-BE49-F238E27FC236}">
                    <a16:creationId xmlns:a16="http://schemas.microsoft.com/office/drawing/2014/main" id="{8EFBB752-BA1C-4311-A218-D0DF09308702}"/>
                  </a:ext>
                </a:extLst>
              </p:cNvPr>
              <p:cNvSpPr>
                <a:spLocks noChangeShapeType="1"/>
              </p:cNvSpPr>
              <p:nvPr/>
            </p:nvSpPr>
            <p:spPr bwMode="auto">
              <a:xfrm flipV="1">
                <a:off x="422" y="166"/>
                <a:ext cx="55" cy="102"/>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3">
                <a:extLst>
                  <a:ext uri="{FF2B5EF4-FFF2-40B4-BE49-F238E27FC236}">
                    <a16:creationId xmlns:a16="http://schemas.microsoft.com/office/drawing/2014/main" id="{19A25F71-3DD4-4B07-B8E6-BBEE5C045FD0}"/>
                  </a:ext>
                </a:extLst>
              </p:cNvPr>
              <p:cNvSpPr>
                <a:spLocks/>
              </p:cNvSpPr>
              <p:nvPr/>
            </p:nvSpPr>
            <p:spPr bwMode="auto">
              <a:xfrm>
                <a:off x="470" y="219"/>
                <a:ext cx="35" cy="49"/>
              </a:xfrm>
              <a:custGeom>
                <a:avLst/>
                <a:gdLst>
                  <a:gd name="T0" fmla="*/ 15 w 30"/>
                  <a:gd name="T1" fmla="*/ 42 h 42"/>
                  <a:gd name="T2" fmla="*/ 15 w 30"/>
                  <a:gd name="T3" fmla="*/ 42 h 42"/>
                  <a:gd name="T4" fmla="*/ 0 w 30"/>
                  <a:gd name="T5" fmla="*/ 26 h 42"/>
                  <a:gd name="T6" fmla="*/ 0 w 30"/>
                  <a:gd name="T7" fmla="*/ 16 h 42"/>
                  <a:gd name="T8" fmla="*/ 15 w 30"/>
                  <a:gd name="T9" fmla="*/ 0 h 42"/>
                  <a:gd name="T10" fmla="*/ 15 w 30"/>
                  <a:gd name="T11" fmla="*/ 0 h 42"/>
                  <a:gd name="T12" fmla="*/ 30 w 30"/>
                  <a:gd name="T13" fmla="*/ 16 h 42"/>
                  <a:gd name="T14" fmla="*/ 30 w 30"/>
                  <a:gd name="T15" fmla="*/ 26 h 42"/>
                  <a:gd name="T16" fmla="*/ 15 w 3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15" y="42"/>
                    </a:moveTo>
                    <a:cubicBezTo>
                      <a:pt x="15" y="42"/>
                      <a:pt x="15" y="42"/>
                      <a:pt x="15" y="42"/>
                    </a:cubicBezTo>
                    <a:cubicBezTo>
                      <a:pt x="7" y="42"/>
                      <a:pt x="0" y="35"/>
                      <a:pt x="0" y="26"/>
                    </a:cubicBezTo>
                    <a:cubicBezTo>
                      <a:pt x="0" y="16"/>
                      <a:pt x="0" y="16"/>
                      <a:pt x="0" y="16"/>
                    </a:cubicBezTo>
                    <a:cubicBezTo>
                      <a:pt x="0" y="7"/>
                      <a:pt x="7" y="0"/>
                      <a:pt x="15" y="0"/>
                    </a:cubicBezTo>
                    <a:cubicBezTo>
                      <a:pt x="15" y="0"/>
                      <a:pt x="15" y="0"/>
                      <a:pt x="15" y="0"/>
                    </a:cubicBezTo>
                    <a:cubicBezTo>
                      <a:pt x="23" y="0"/>
                      <a:pt x="30" y="7"/>
                      <a:pt x="30" y="16"/>
                    </a:cubicBezTo>
                    <a:cubicBezTo>
                      <a:pt x="30" y="26"/>
                      <a:pt x="30" y="26"/>
                      <a:pt x="30" y="26"/>
                    </a:cubicBezTo>
                    <a:cubicBezTo>
                      <a:pt x="30" y="35"/>
                      <a:pt x="23" y="42"/>
                      <a:pt x="15" y="4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34">
                <a:extLst>
                  <a:ext uri="{FF2B5EF4-FFF2-40B4-BE49-F238E27FC236}">
                    <a16:creationId xmlns:a16="http://schemas.microsoft.com/office/drawing/2014/main" id="{17A4ED0B-F424-4D39-854D-B2EE4517A25A}"/>
                  </a:ext>
                </a:extLst>
              </p:cNvPr>
              <p:cNvSpPr>
                <a:spLocks/>
              </p:cNvSpPr>
              <p:nvPr/>
            </p:nvSpPr>
            <p:spPr bwMode="auto">
              <a:xfrm>
                <a:off x="394" y="166"/>
                <a:ext cx="36" cy="49"/>
              </a:xfrm>
              <a:custGeom>
                <a:avLst/>
                <a:gdLst>
                  <a:gd name="T0" fmla="*/ 16 w 31"/>
                  <a:gd name="T1" fmla="*/ 42 h 42"/>
                  <a:gd name="T2" fmla="*/ 16 w 31"/>
                  <a:gd name="T3" fmla="*/ 42 h 42"/>
                  <a:gd name="T4" fmla="*/ 0 w 31"/>
                  <a:gd name="T5" fmla="*/ 26 h 42"/>
                  <a:gd name="T6" fmla="*/ 0 w 31"/>
                  <a:gd name="T7" fmla="*/ 16 h 42"/>
                  <a:gd name="T8" fmla="*/ 16 w 31"/>
                  <a:gd name="T9" fmla="*/ 0 h 42"/>
                  <a:gd name="T10" fmla="*/ 16 w 31"/>
                  <a:gd name="T11" fmla="*/ 0 h 42"/>
                  <a:gd name="T12" fmla="*/ 31 w 31"/>
                  <a:gd name="T13" fmla="*/ 16 h 42"/>
                  <a:gd name="T14" fmla="*/ 31 w 31"/>
                  <a:gd name="T15" fmla="*/ 26 h 42"/>
                  <a:gd name="T16" fmla="*/ 16 w 31"/>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2">
                    <a:moveTo>
                      <a:pt x="16" y="42"/>
                    </a:moveTo>
                    <a:cubicBezTo>
                      <a:pt x="16" y="42"/>
                      <a:pt x="16" y="42"/>
                      <a:pt x="16" y="42"/>
                    </a:cubicBezTo>
                    <a:cubicBezTo>
                      <a:pt x="7" y="42"/>
                      <a:pt x="0" y="35"/>
                      <a:pt x="0" y="26"/>
                    </a:cubicBezTo>
                    <a:cubicBezTo>
                      <a:pt x="0" y="16"/>
                      <a:pt x="0" y="16"/>
                      <a:pt x="0" y="16"/>
                    </a:cubicBezTo>
                    <a:cubicBezTo>
                      <a:pt x="0" y="7"/>
                      <a:pt x="7" y="0"/>
                      <a:pt x="16" y="0"/>
                    </a:cubicBezTo>
                    <a:cubicBezTo>
                      <a:pt x="16" y="0"/>
                      <a:pt x="16" y="0"/>
                      <a:pt x="16" y="0"/>
                    </a:cubicBezTo>
                    <a:cubicBezTo>
                      <a:pt x="24" y="0"/>
                      <a:pt x="31" y="7"/>
                      <a:pt x="31" y="16"/>
                    </a:cubicBezTo>
                    <a:cubicBezTo>
                      <a:pt x="31" y="26"/>
                      <a:pt x="31" y="26"/>
                      <a:pt x="31" y="26"/>
                    </a:cubicBezTo>
                    <a:cubicBezTo>
                      <a:pt x="31" y="35"/>
                      <a:pt x="24" y="42"/>
                      <a:pt x="16" y="4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5">
                <a:extLst>
                  <a:ext uri="{FF2B5EF4-FFF2-40B4-BE49-F238E27FC236}">
                    <a16:creationId xmlns:a16="http://schemas.microsoft.com/office/drawing/2014/main" id="{4417A830-84FB-4F83-9C30-1D27EBA0C05E}"/>
                  </a:ext>
                </a:extLst>
              </p:cNvPr>
              <p:cNvSpPr>
                <a:spLocks/>
              </p:cNvSpPr>
              <p:nvPr/>
            </p:nvSpPr>
            <p:spPr bwMode="auto">
              <a:xfrm>
                <a:off x="321" y="130"/>
                <a:ext cx="258" cy="211"/>
              </a:xfrm>
              <a:custGeom>
                <a:avLst/>
                <a:gdLst>
                  <a:gd name="T0" fmla="*/ 220 w 220"/>
                  <a:gd name="T1" fmla="*/ 9 h 180"/>
                  <a:gd name="T2" fmla="*/ 220 w 220"/>
                  <a:gd name="T3" fmla="*/ 140 h 180"/>
                  <a:gd name="T4" fmla="*/ 210 w 220"/>
                  <a:gd name="T5" fmla="*/ 149 h 180"/>
                  <a:gd name="T6" fmla="*/ 35 w 220"/>
                  <a:gd name="T7" fmla="*/ 149 h 180"/>
                  <a:gd name="T8" fmla="*/ 28 w 220"/>
                  <a:gd name="T9" fmla="*/ 151 h 180"/>
                  <a:gd name="T10" fmla="*/ 0 w 220"/>
                  <a:gd name="T11" fmla="*/ 180 h 180"/>
                  <a:gd name="T12" fmla="*/ 0 w 220"/>
                  <a:gd name="T13" fmla="*/ 149 h 180"/>
                  <a:gd name="T14" fmla="*/ 0 w 220"/>
                  <a:gd name="T15" fmla="*/ 9 h 180"/>
                  <a:gd name="T16" fmla="*/ 9 w 220"/>
                  <a:gd name="T17" fmla="*/ 0 h 180"/>
                  <a:gd name="T18" fmla="*/ 210 w 220"/>
                  <a:gd name="T19" fmla="*/ 0 h 180"/>
                  <a:gd name="T20" fmla="*/ 220 w 220"/>
                  <a:gd name="T21" fmla="*/ 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180">
                    <a:moveTo>
                      <a:pt x="220" y="9"/>
                    </a:moveTo>
                    <a:cubicBezTo>
                      <a:pt x="220" y="140"/>
                      <a:pt x="220" y="140"/>
                      <a:pt x="220" y="140"/>
                    </a:cubicBezTo>
                    <a:cubicBezTo>
                      <a:pt x="220" y="145"/>
                      <a:pt x="215" y="149"/>
                      <a:pt x="210" y="149"/>
                    </a:cubicBezTo>
                    <a:cubicBezTo>
                      <a:pt x="35" y="149"/>
                      <a:pt x="35" y="149"/>
                      <a:pt x="35" y="149"/>
                    </a:cubicBezTo>
                    <a:cubicBezTo>
                      <a:pt x="32" y="149"/>
                      <a:pt x="30" y="150"/>
                      <a:pt x="28" y="151"/>
                    </a:cubicBezTo>
                    <a:cubicBezTo>
                      <a:pt x="0" y="180"/>
                      <a:pt x="0" y="180"/>
                      <a:pt x="0" y="180"/>
                    </a:cubicBezTo>
                    <a:cubicBezTo>
                      <a:pt x="0" y="149"/>
                      <a:pt x="0" y="149"/>
                      <a:pt x="0" y="149"/>
                    </a:cubicBezTo>
                    <a:cubicBezTo>
                      <a:pt x="0" y="9"/>
                      <a:pt x="0" y="9"/>
                      <a:pt x="0" y="9"/>
                    </a:cubicBezTo>
                    <a:cubicBezTo>
                      <a:pt x="0" y="4"/>
                      <a:pt x="4" y="0"/>
                      <a:pt x="9" y="0"/>
                    </a:cubicBezTo>
                    <a:cubicBezTo>
                      <a:pt x="210" y="0"/>
                      <a:pt x="210" y="0"/>
                      <a:pt x="210" y="0"/>
                    </a:cubicBezTo>
                    <a:cubicBezTo>
                      <a:pt x="215" y="0"/>
                      <a:pt x="220" y="4"/>
                      <a:pt x="220" y="9"/>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6">
                <a:extLst>
                  <a:ext uri="{FF2B5EF4-FFF2-40B4-BE49-F238E27FC236}">
                    <a16:creationId xmlns:a16="http://schemas.microsoft.com/office/drawing/2014/main" id="{6DC9A2FF-E9B2-43E0-A75E-13BDCBAD9EE3}"/>
                  </a:ext>
                </a:extLst>
              </p:cNvPr>
              <p:cNvSpPr>
                <a:spLocks/>
              </p:cNvSpPr>
              <p:nvPr/>
            </p:nvSpPr>
            <p:spPr bwMode="auto">
              <a:xfrm>
                <a:off x="502" y="158"/>
                <a:ext cx="49" cy="118"/>
              </a:xfrm>
              <a:custGeom>
                <a:avLst/>
                <a:gdLst>
                  <a:gd name="T0" fmla="*/ 41 w 42"/>
                  <a:gd name="T1" fmla="*/ 101 h 101"/>
                  <a:gd name="T2" fmla="*/ 42 w 42"/>
                  <a:gd name="T3" fmla="*/ 101 h 101"/>
                  <a:gd name="T4" fmla="*/ 42 w 42"/>
                  <a:gd name="T5" fmla="*/ 0 h 101"/>
                  <a:gd name="T6" fmla="*/ 0 w 42"/>
                  <a:gd name="T7" fmla="*/ 0 h 101"/>
                  <a:gd name="T8" fmla="*/ 0 w 42"/>
                  <a:gd name="T9" fmla="*/ 0 h 101"/>
                  <a:gd name="T10" fmla="*/ 26 w 42"/>
                  <a:gd name="T11" fmla="*/ 47 h 101"/>
                  <a:gd name="T12" fmla="*/ 41 w 42"/>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42" h="101">
                    <a:moveTo>
                      <a:pt x="41" y="101"/>
                    </a:moveTo>
                    <a:cubicBezTo>
                      <a:pt x="42" y="101"/>
                      <a:pt x="42" y="101"/>
                      <a:pt x="42" y="101"/>
                    </a:cubicBezTo>
                    <a:cubicBezTo>
                      <a:pt x="42" y="0"/>
                      <a:pt x="42" y="0"/>
                      <a:pt x="42" y="0"/>
                    </a:cubicBezTo>
                    <a:cubicBezTo>
                      <a:pt x="0" y="0"/>
                      <a:pt x="0" y="0"/>
                      <a:pt x="0" y="0"/>
                    </a:cubicBezTo>
                    <a:cubicBezTo>
                      <a:pt x="0" y="0"/>
                      <a:pt x="0" y="0"/>
                      <a:pt x="0" y="0"/>
                    </a:cubicBezTo>
                    <a:cubicBezTo>
                      <a:pt x="12" y="13"/>
                      <a:pt x="21" y="29"/>
                      <a:pt x="26" y="47"/>
                    </a:cubicBezTo>
                    <a:lnTo>
                      <a:pt x="41" y="101"/>
                    </a:lnTo>
                    <a:close/>
                  </a:path>
                </a:pathLst>
              </a:custGeom>
              <a:solidFill>
                <a:srgbClr val="FFC52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61" name="Group 60"/>
          <p:cNvGrpSpPr/>
          <p:nvPr/>
        </p:nvGrpSpPr>
        <p:grpSpPr>
          <a:xfrm>
            <a:off x="2460050" y="5171798"/>
            <a:ext cx="1079497" cy="1079495"/>
            <a:chOff x="2004572" y="4267143"/>
            <a:chExt cx="1079497" cy="1079495"/>
          </a:xfrm>
        </p:grpSpPr>
        <p:sp>
          <p:nvSpPr>
            <p:cNvPr id="59" name="Freeform 5">
              <a:extLst>
                <a:ext uri="{FF2B5EF4-FFF2-40B4-BE49-F238E27FC236}">
                  <a16:creationId xmlns:a16="http://schemas.microsoft.com/office/drawing/2014/main" id="{11457319-94A1-2E40-B0AC-3C1FB13F9960}"/>
                </a:ext>
              </a:extLst>
            </p:cNvPr>
            <p:cNvSpPr>
              <a:spLocks noChangeArrowheads="1"/>
            </p:cNvSpPr>
            <p:nvPr/>
          </p:nvSpPr>
          <p:spPr bwMode="auto">
            <a:xfrm>
              <a:off x="2004572" y="4267143"/>
              <a:ext cx="1079497" cy="1079495"/>
            </a:xfrm>
            <a:custGeom>
              <a:avLst/>
              <a:gdLst>
                <a:gd name="T0" fmla="*/ 866 w 1733"/>
                <a:gd name="T1" fmla="*/ 0 h 1734"/>
                <a:gd name="T2" fmla="*/ 866 w 1733"/>
                <a:gd name="T3" fmla="*/ 0 h 1734"/>
                <a:gd name="T4" fmla="*/ 1732 w 1733"/>
                <a:gd name="T5" fmla="*/ 867 h 1734"/>
                <a:gd name="T6" fmla="*/ 1732 w 1733"/>
                <a:gd name="T7" fmla="*/ 867 h 1734"/>
                <a:gd name="T8" fmla="*/ 866 w 1733"/>
                <a:gd name="T9" fmla="*/ 1733 h 1734"/>
                <a:gd name="T10" fmla="*/ 866 w 1733"/>
                <a:gd name="T11" fmla="*/ 1733 h 1734"/>
                <a:gd name="T12" fmla="*/ 0 w 1733"/>
                <a:gd name="T13" fmla="*/ 867 h 1734"/>
                <a:gd name="T14" fmla="*/ 0 w 1733"/>
                <a:gd name="T15" fmla="*/ 867 h 1734"/>
                <a:gd name="T16" fmla="*/ 866 w 1733"/>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4">
                  <a:moveTo>
                    <a:pt x="866" y="0"/>
                  </a:moveTo>
                  <a:lnTo>
                    <a:pt x="866" y="0"/>
                  </a:lnTo>
                  <a:cubicBezTo>
                    <a:pt x="1344" y="0"/>
                    <a:pt x="1732" y="388"/>
                    <a:pt x="1732" y="867"/>
                  </a:cubicBezTo>
                  <a:lnTo>
                    <a:pt x="1732" y="867"/>
                  </a:lnTo>
                  <a:cubicBezTo>
                    <a:pt x="1732" y="1345"/>
                    <a:pt x="1344" y="1733"/>
                    <a:pt x="866" y="1733"/>
                  </a:cubicBezTo>
                  <a:lnTo>
                    <a:pt x="866" y="1733"/>
                  </a:lnTo>
                  <a:cubicBezTo>
                    <a:pt x="388" y="1733"/>
                    <a:pt x="0" y="1345"/>
                    <a:pt x="0" y="867"/>
                  </a:cubicBezTo>
                  <a:lnTo>
                    <a:pt x="0" y="867"/>
                  </a:lnTo>
                  <a:cubicBezTo>
                    <a:pt x="0" y="388"/>
                    <a:pt x="388" y="0"/>
                    <a:pt x="866" y="0"/>
                  </a:cubicBezTo>
                </a:path>
              </a:pathLst>
            </a:custGeom>
            <a:solidFill>
              <a:schemeClr val="accent1"/>
            </a:solidFill>
            <a:ln>
              <a:noFill/>
            </a:ln>
            <a:effectLst/>
          </p:spPr>
          <p:txBody>
            <a:bodyPr wrap="none" anchor="ctr"/>
            <a:lstStyle/>
            <a:p>
              <a:endParaRPr lang="en-US" sz="3265" dirty="0">
                <a:solidFill>
                  <a:prstClr val="black"/>
                </a:solidFill>
                <a:latin typeface="Lato Light" panose="020F0302020204030203" pitchFamily="34" charset="77"/>
              </a:endParaRPr>
            </a:p>
          </p:txBody>
        </p:sp>
        <p:grpSp>
          <p:nvGrpSpPr>
            <p:cNvPr id="38" name="Group 43">
              <a:extLst>
                <a:ext uri="{FF2B5EF4-FFF2-40B4-BE49-F238E27FC236}">
                  <a16:creationId xmlns:a16="http://schemas.microsoft.com/office/drawing/2014/main" id="{0DCD91EC-CF7B-42E9-A3BE-7F27586E3D14}"/>
                </a:ext>
              </a:extLst>
            </p:cNvPr>
            <p:cNvGrpSpPr>
              <a:grpSpLocks noChangeAspect="1"/>
            </p:cNvGrpSpPr>
            <p:nvPr/>
          </p:nvGrpSpPr>
          <p:grpSpPr bwMode="auto">
            <a:xfrm>
              <a:off x="2218534" y="4492168"/>
              <a:ext cx="622305" cy="629444"/>
              <a:chOff x="5447" y="1003"/>
              <a:chExt cx="523" cy="529"/>
            </a:xfrm>
          </p:grpSpPr>
          <p:sp>
            <p:nvSpPr>
              <p:cNvPr id="39" name="Rectangle 38">
                <a:extLst>
                  <a:ext uri="{FF2B5EF4-FFF2-40B4-BE49-F238E27FC236}">
                    <a16:creationId xmlns:a16="http://schemas.microsoft.com/office/drawing/2014/main" id="{F51B72B2-FF50-4500-88A5-E51C7FC57660}"/>
                  </a:ext>
                </a:extLst>
              </p:cNvPr>
              <p:cNvSpPr>
                <a:spLocks noChangeArrowheads="1"/>
              </p:cNvSpPr>
              <p:nvPr/>
            </p:nvSpPr>
            <p:spPr bwMode="auto">
              <a:xfrm>
                <a:off x="5498" y="1087"/>
                <a:ext cx="26" cy="101"/>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9">
                <a:extLst>
                  <a:ext uri="{FF2B5EF4-FFF2-40B4-BE49-F238E27FC236}">
                    <a16:creationId xmlns:a16="http://schemas.microsoft.com/office/drawing/2014/main" id="{F020F8AC-0AD4-47E5-8D5A-DDCD6020905B}"/>
                  </a:ext>
                </a:extLst>
              </p:cNvPr>
              <p:cNvSpPr>
                <a:spLocks noChangeArrowheads="1"/>
              </p:cNvSpPr>
              <p:nvPr/>
            </p:nvSpPr>
            <p:spPr bwMode="auto">
              <a:xfrm>
                <a:off x="5571" y="1143"/>
                <a:ext cx="26" cy="45"/>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40">
                <a:extLst>
                  <a:ext uri="{FF2B5EF4-FFF2-40B4-BE49-F238E27FC236}">
                    <a16:creationId xmlns:a16="http://schemas.microsoft.com/office/drawing/2014/main" id="{182E3363-2DC4-4C9A-B518-5978B08AE3F4}"/>
                  </a:ext>
                </a:extLst>
              </p:cNvPr>
              <p:cNvSpPr>
                <a:spLocks/>
              </p:cNvSpPr>
              <p:nvPr/>
            </p:nvSpPr>
            <p:spPr bwMode="auto">
              <a:xfrm>
                <a:off x="5644" y="1087"/>
                <a:ext cx="26" cy="69"/>
              </a:xfrm>
              <a:custGeom>
                <a:avLst/>
                <a:gdLst>
                  <a:gd name="T0" fmla="*/ 26 w 26"/>
                  <a:gd name="T1" fmla="*/ 69 h 69"/>
                  <a:gd name="T2" fmla="*/ 26 w 26"/>
                  <a:gd name="T3" fmla="*/ 0 h 69"/>
                  <a:gd name="T4" fmla="*/ 0 w 26"/>
                  <a:gd name="T5" fmla="*/ 0 h 69"/>
                  <a:gd name="T6" fmla="*/ 0 w 26"/>
                  <a:gd name="T7" fmla="*/ 43 h 69"/>
                  <a:gd name="T8" fmla="*/ 26 w 26"/>
                  <a:gd name="T9" fmla="*/ 69 h 69"/>
                </a:gdLst>
                <a:ahLst/>
                <a:cxnLst>
                  <a:cxn ang="0">
                    <a:pos x="T0" y="T1"/>
                  </a:cxn>
                  <a:cxn ang="0">
                    <a:pos x="T2" y="T3"/>
                  </a:cxn>
                  <a:cxn ang="0">
                    <a:pos x="T4" y="T5"/>
                  </a:cxn>
                  <a:cxn ang="0">
                    <a:pos x="T6" y="T7"/>
                  </a:cxn>
                  <a:cxn ang="0">
                    <a:pos x="T8" y="T9"/>
                  </a:cxn>
                </a:cxnLst>
                <a:rect l="0" t="0" r="r" b="b"/>
                <a:pathLst>
                  <a:path w="26" h="69">
                    <a:moveTo>
                      <a:pt x="26" y="69"/>
                    </a:moveTo>
                    <a:lnTo>
                      <a:pt x="26" y="0"/>
                    </a:lnTo>
                    <a:lnTo>
                      <a:pt x="0" y="0"/>
                    </a:lnTo>
                    <a:lnTo>
                      <a:pt x="0" y="43"/>
                    </a:lnTo>
                    <a:lnTo>
                      <a:pt x="26" y="69"/>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41">
                <a:extLst>
                  <a:ext uri="{FF2B5EF4-FFF2-40B4-BE49-F238E27FC236}">
                    <a16:creationId xmlns:a16="http://schemas.microsoft.com/office/drawing/2014/main" id="{2597ECED-93F3-46FE-BAEB-5D0547F9B852}"/>
                  </a:ext>
                </a:extLst>
              </p:cNvPr>
              <p:cNvSpPr>
                <a:spLocks/>
              </p:cNvSpPr>
              <p:nvPr/>
            </p:nvSpPr>
            <p:spPr bwMode="auto">
              <a:xfrm>
                <a:off x="5511" y="1043"/>
                <a:ext cx="219" cy="56"/>
              </a:xfrm>
              <a:custGeom>
                <a:avLst/>
                <a:gdLst>
                  <a:gd name="T0" fmla="*/ 0 w 219"/>
                  <a:gd name="T1" fmla="*/ 0 h 56"/>
                  <a:gd name="T2" fmla="*/ 73 w 219"/>
                  <a:gd name="T3" fmla="*/ 56 h 56"/>
                  <a:gd name="T4" fmla="*/ 146 w 219"/>
                  <a:gd name="T5" fmla="*/ 0 h 56"/>
                  <a:gd name="T6" fmla="*/ 219 w 219"/>
                  <a:gd name="T7" fmla="*/ 46 h 56"/>
                </a:gdLst>
                <a:ahLst/>
                <a:cxnLst>
                  <a:cxn ang="0">
                    <a:pos x="T0" y="T1"/>
                  </a:cxn>
                  <a:cxn ang="0">
                    <a:pos x="T2" y="T3"/>
                  </a:cxn>
                  <a:cxn ang="0">
                    <a:pos x="T4" y="T5"/>
                  </a:cxn>
                  <a:cxn ang="0">
                    <a:pos x="T6" y="T7"/>
                  </a:cxn>
                </a:cxnLst>
                <a:rect l="0" t="0" r="r" b="b"/>
                <a:pathLst>
                  <a:path w="219" h="56">
                    <a:moveTo>
                      <a:pt x="0" y="0"/>
                    </a:moveTo>
                    <a:lnTo>
                      <a:pt x="73" y="56"/>
                    </a:lnTo>
                    <a:lnTo>
                      <a:pt x="146" y="0"/>
                    </a:lnTo>
                    <a:lnTo>
                      <a:pt x="219" y="46"/>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8">
                <a:extLst>
                  <a:ext uri="{FF2B5EF4-FFF2-40B4-BE49-F238E27FC236}">
                    <a16:creationId xmlns:a16="http://schemas.microsoft.com/office/drawing/2014/main" id="{D7459FED-E18F-4A6A-83E3-C5C0E7C6A4D5}"/>
                  </a:ext>
                </a:extLst>
              </p:cNvPr>
              <p:cNvSpPr>
                <a:spLocks noChangeShapeType="1"/>
              </p:cNvSpPr>
              <p:nvPr/>
            </p:nvSpPr>
            <p:spPr bwMode="auto">
              <a:xfrm>
                <a:off x="5812" y="1228"/>
                <a:ext cx="0" cy="272"/>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Line 49">
                <a:extLst>
                  <a:ext uri="{FF2B5EF4-FFF2-40B4-BE49-F238E27FC236}">
                    <a16:creationId xmlns:a16="http://schemas.microsoft.com/office/drawing/2014/main" id="{C74C4C7D-4DA6-42AC-809D-5D903D2EC81C}"/>
                  </a:ext>
                </a:extLst>
              </p:cNvPr>
              <p:cNvSpPr>
                <a:spLocks noChangeShapeType="1"/>
              </p:cNvSpPr>
              <p:nvPr/>
            </p:nvSpPr>
            <p:spPr bwMode="auto">
              <a:xfrm flipV="1">
                <a:off x="5869" y="1321"/>
                <a:ext cx="0" cy="179"/>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Line 50">
                <a:extLst>
                  <a:ext uri="{FF2B5EF4-FFF2-40B4-BE49-F238E27FC236}">
                    <a16:creationId xmlns:a16="http://schemas.microsoft.com/office/drawing/2014/main" id="{F90542CB-6FB0-4CD6-8A69-599FA9BCF4EC}"/>
                  </a:ext>
                </a:extLst>
              </p:cNvPr>
              <p:cNvSpPr>
                <a:spLocks noChangeShapeType="1"/>
              </p:cNvSpPr>
              <p:nvPr/>
            </p:nvSpPr>
            <p:spPr bwMode="auto">
              <a:xfrm>
                <a:off x="5925" y="1321"/>
                <a:ext cx="0" cy="179"/>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51">
                <a:extLst>
                  <a:ext uri="{FF2B5EF4-FFF2-40B4-BE49-F238E27FC236}">
                    <a16:creationId xmlns:a16="http://schemas.microsoft.com/office/drawing/2014/main" id="{4B345BF4-14F0-4F15-BDE0-2E80F82834CE}"/>
                  </a:ext>
                </a:extLst>
              </p:cNvPr>
              <p:cNvSpPr>
                <a:spLocks noChangeShapeType="1"/>
              </p:cNvSpPr>
              <p:nvPr/>
            </p:nvSpPr>
            <p:spPr bwMode="auto">
              <a:xfrm>
                <a:off x="5925" y="1228"/>
                <a:ext cx="0" cy="93"/>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Oval 46">
                <a:extLst>
                  <a:ext uri="{FF2B5EF4-FFF2-40B4-BE49-F238E27FC236}">
                    <a16:creationId xmlns:a16="http://schemas.microsoft.com/office/drawing/2014/main" id="{DD0E6EB9-6DE0-457A-8590-CE131D03C36D}"/>
                  </a:ext>
                </a:extLst>
              </p:cNvPr>
              <p:cNvSpPr>
                <a:spLocks noChangeArrowheads="1"/>
              </p:cNvSpPr>
              <p:nvPr/>
            </p:nvSpPr>
            <p:spPr bwMode="auto">
              <a:xfrm>
                <a:off x="5815" y="1014"/>
                <a:ext cx="107" cy="106"/>
              </a:xfrm>
              <a:prstGeom prst="ellipse">
                <a:avLst/>
              </a:pr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47">
                <a:extLst>
                  <a:ext uri="{FF2B5EF4-FFF2-40B4-BE49-F238E27FC236}">
                    <a16:creationId xmlns:a16="http://schemas.microsoft.com/office/drawing/2014/main" id="{DBB0F96A-9B0D-4DBC-8FA4-332CEF5446D7}"/>
                  </a:ext>
                </a:extLst>
              </p:cNvPr>
              <p:cNvSpPr>
                <a:spLocks/>
              </p:cNvSpPr>
              <p:nvPr/>
            </p:nvSpPr>
            <p:spPr bwMode="auto">
              <a:xfrm>
                <a:off x="5627" y="1146"/>
                <a:ext cx="343" cy="163"/>
              </a:xfrm>
              <a:custGeom>
                <a:avLst/>
                <a:gdLst>
                  <a:gd name="T0" fmla="*/ 310 w 310"/>
                  <a:gd name="T1" fmla="*/ 147 h 147"/>
                  <a:gd name="T2" fmla="*/ 310 w 310"/>
                  <a:gd name="T3" fmla="*/ 37 h 147"/>
                  <a:gd name="T4" fmla="*/ 278 w 310"/>
                  <a:gd name="T5" fmla="*/ 6 h 147"/>
                  <a:gd name="T6" fmla="*/ 158 w 310"/>
                  <a:gd name="T7" fmla="*/ 6 h 147"/>
                  <a:gd name="T8" fmla="*/ 127 w 310"/>
                  <a:gd name="T9" fmla="*/ 37 h 147"/>
                  <a:gd name="T10" fmla="*/ 127 w 310"/>
                  <a:gd name="T11" fmla="*/ 128 h 147"/>
                  <a:gd name="T12" fmla="*/ 0 w 31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10" h="147">
                    <a:moveTo>
                      <a:pt x="310" y="147"/>
                    </a:moveTo>
                    <a:cubicBezTo>
                      <a:pt x="310" y="37"/>
                      <a:pt x="310" y="37"/>
                      <a:pt x="310" y="37"/>
                    </a:cubicBezTo>
                    <a:cubicBezTo>
                      <a:pt x="310" y="20"/>
                      <a:pt x="296" y="6"/>
                      <a:pt x="278" y="6"/>
                    </a:cubicBezTo>
                    <a:cubicBezTo>
                      <a:pt x="158" y="6"/>
                      <a:pt x="158" y="6"/>
                      <a:pt x="158" y="6"/>
                    </a:cubicBezTo>
                    <a:cubicBezTo>
                      <a:pt x="141" y="6"/>
                      <a:pt x="127" y="20"/>
                      <a:pt x="127" y="37"/>
                    </a:cubicBezTo>
                    <a:cubicBezTo>
                      <a:pt x="127" y="128"/>
                      <a:pt x="127" y="128"/>
                      <a:pt x="127" y="128"/>
                    </a:cubicBezTo>
                    <a:cubicBezTo>
                      <a:pt x="0" y="0"/>
                      <a:pt x="0" y="0"/>
                      <a:pt x="0" y="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54">
                <a:extLst>
                  <a:ext uri="{FF2B5EF4-FFF2-40B4-BE49-F238E27FC236}">
                    <a16:creationId xmlns:a16="http://schemas.microsoft.com/office/drawing/2014/main" id="{6D3B1553-BE1C-4E86-8F61-8998DF65C866}"/>
                  </a:ext>
                </a:extLst>
              </p:cNvPr>
              <p:cNvSpPr>
                <a:spLocks noChangeShapeType="1"/>
              </p:cNvSpPr>
              <p:nvPr/>
            </p:nvSpPr>
            <p:spPr bwMode="auto">
              <a:xfrm>
                <a:off x="5812" y="1321"/>
                <a:ext cx="113"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Line 55">
                <a:extLst>
                  <a:ext uri="{FF2B5EF4-FFF2-40B4-BE49-F238E27FC236}">
                    <a16:creationId xmlns:a16="http://schemas.microsoft.com/office/drawing/2014/main" id="{63683922-6D55-4743-AF90-5B23DFD038DB}"/>
                  </a:ext>
                </a:extLst>
              </p:cNvPr>
              <p:cNvSpPr>
                <a:spLocks noChangeShapeType="1"/>
              </p:cNvSpPr>
              <p:nvPr/>
            </p:nvSpPr>
            <p:spPr bwMode="auto">
              <a:xfrm>
                <a:off x="5869" y="1153"/>
                <a:ext cx="0" cy="61"/>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50">
                <a:extLst>
                  <a:ext uri="{FF2B5EF4-FFF2-40B4-BE49-F238E27FC236}">
                    <a16:creationId xmlns:a16="http://schemas.microsoft.com/office/drawing/2014/main" id="{14220349-9858-406B-BF39-2E4C85D86E1D}"/>
                  </a:ext>
                </a:extLst>
              </p:cNvPr>
              <p:cNvSpPr>
                <a:spLocks/>
              </p:cNvSpPr>
              <p:nvPr/>
            </p:nvSpPr>
            <p:spPr bwMode="auto">
              <a:xfrm>
                <a:off x="5791" y="1500"/>
                <a:ext cx="78" cy="32"/>
              </a:xfrm>
              <a:custGeom>
                <a:avLst/>
                <a:gdLst>
                  <a:gd name="T0" fmla="*/ 70 w 70"/>
                  <a:gd name="T1" fmla="*/ 29 h 29"/>
                  <a:gd name="T2" fmla="*/ 0 w 70"/>
                  <a:gd name="T3" fmla="*/ 29 h 29"/>
                  <a:gd name="T4" fmla="*/ 0 w 70"/>
                  <a:gd name="T5" fmla="*/ 29 h 29"/>
                  <a:gd name="T6" fmla="*/ 29 w 70"/>
                  <a:gd name="T7" fmla="*/ 0 h 29"/>
                  <a:gd name="T8" fmla="*/ 70 w 70"/>
                  <a:gd name="T9" fmla="*/ 0 h 29"/>
                  <a:gd name="T10" fmla="*/ 70 w 70"/>
                  <a:gd name="T11" fmla="*/ 29 h 29"/>
                </a:gdLst>
                <a:ahLst/>
                <a:cxnLst>
                  <a:cxn ang="0">
                    <a:pos x="T0" y="T1"/>
                  </a:cxn>
                  <a:cxn ang="0">
                    <a:pos x="T2" y="T3"/>
                  </a:cxn>
                  <a:cxn ang="0">
                    <a:pos x="T4" y="T5"/>
                  </a:cxn>
                  <a:cxn ang="0">
                    <a:pos x="T6" y="T7"/>
                  </a:cxn>
                  <a:cxn ang="0">
                    <a:pos x="T8" y="T9"/>
                  </a:cxn>
                  <a:cxn ang="0">
                    <a:pos x="T10" y="T11"/>
                  </a:cxn>
                </a:cxnLst>
                <a:rect l="0" t="0" r="r" b="b"/>
                <a:pathLst>
                  <a:path w="70" h="29">
                    <a:moveTo>
                      <a:pt x="70" y="29"/>
                    </a:moveTo>
                    <a:cubicBezTo>
                      <a:pt x="0" y="29"/>
                      <a:pt x="0" y="29"/>
                      <a:pt x="0" y="29"/>
                    </a:cubicBezTo>
                    <a:cubicBezTo>
                      <a:pt x="0" y="29"/>
                      <a:pt x="0" y="29"/>
                      <a:pt x="0" y="29"/>
                    </a:cubicBezTo>
                    <a:cubicBezTo>
                      <a:pt x="0" y="13"/>
                      <a:pt x="13" y="0"/>
                      <a:pt x="29" y="0"/>
                    </a:cubicBezTo>
                    <a:cubicBezTo>
                      <a:pt x="70" y="0"/>
                      <a:pt x="70" y="0"/>
                      <a:pt x="70" y="0"/>
                    </a:cubicBezTo>
                    <a:lnTo>
                      <a:pt x="70" y="29"/>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51">
                <a:extLst>
                  <a:ext uri="{FF2B5EF4-FFF2-40B4-BE49-F238E27FC236}">
                    <a16:creationId xmlns:a16="http://schemas.microsoft.com/office/drawing/2014/main" id="{8E70B228-4E9A-4067-B2A3-33A8B60656CD}"/>
                  </a:ext>
                </a:extLst>
              </p:cNvPr>
              <p:cNvSpPr>
                <a:spLocks/>
              </p:cNvSpPr>
              <p:nvPr/>
            </p:nvSpPr>
            <p:spPr bwMode="auto">
              <a:xfrm>
                <a:off x="5869" y="1500"/>
                <a:ext cx="78" cy="32"/>
              </a:xfrm>
              <a:custGeom>
                <a:avLst/>
                <a:gdLst>
                  <a:gd name="T0" fmla="*/ 0 w 71"/>
                  <a:gd name="T1" fmla="*/ 29 h 29"/>
                  <a:gd name="T2" fmla="*/ 71 w 71"/>
                  <a:gd name="T3" fmla="*/ 29 h 29"/>
                  <a:gd name="T4" fmla="*/ 71 w 71"/>
                  <a:gd name="T5" fmla="*/ 29 h 29"/>
                  <a:gd name="T6" fmla="*/ 42 w 71"/>
                  <a:gd name="T7" fmla="*/ 0 h 29"/>
                  <a:gd name="T8" fmla="*/ 0 w 71"/>
                  <a:gd name="T9" fmla="*/ 0 h 29"/>
                  <a:gd name="T10" fmla="*/ 0 w 71"/>
                  <a:gd name="T11" fmla="*/ 29 h 29"/>
                </a:gdLst>
                <a:ahLst/>
                <a:cxnLst>
                  <a:cxn ang="0">
                    <a:pos x="T0" y="T1"/>
                  </a:cxn>
                  <a:cxn ang="0">
                    <a:pos x="T2" y="T3"/>
                  </a:cxn>
                  <a:cxn ang="0">
                    <a:pos x="T4" y="T5"/>
                  </a:cxn>
                  <a:cxn ang="0">
                    <a:pos x="T6" y="T7"/>
                  </a:cxn>
                  <a:cxn ang="0">
                    <a:pos x="T8" y="T9"/>
                  </a:cxn>
                  <a:cxn ang="0">
                    <a:pos x="T10" y="T11"/>
                  </a:cxn>
                </a:cxnLst>
                <a:rect l="0" t="0" r="r" b="b"/>
                <a:pathLst>
                  <a:path w="71" h="29">
                    <a:moveTo>
                      <a:pt x="0" y="29"/>
                    </a:moveTo>
                    <a:cubicBezTo>
                      <a:pt x="71" y="29"/>
                      <a:pt x="71" y="29"/>
                      <a:pt x="71" y="29"/>
                    </a:cubicBezTo>
                    <a:cubicBezTo>
                      <a:pt x="71" y="29"/>
                      <a:pt x="71" y="29"/>
                      <a:pt x="71" y="29"/>
                    </a:cubicBezTo>
                    <a:cubicBezTo>
                      <a:pt x="71" y="13"/>
                      <a:pt x="58" y="0"/>
                      <a:pt x="42" y="0"/>
                    </a:cubicBezTo>
                    <a:cubicBezTo>
                      <a:pt x="0" y="0"/>
                      <a:pt x="0" y="0"/>
                      <a:pt x="0" y="0"/>
                    </a:cubicBezTo>
                    <a:lnTo>
                      <a:pt x="0" y="29"/>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52">
                <a:extLst>
                  <a:ext uri="{FF2B5EF4-FFF2-40B4-BE49-F238E27FC236}">
                    <a16:creationId xmlns:a16="http://schemas.microsoft.com/office/drawing/2014/main" id="{38258BE6-6AFA-40EE-BEE7-C6ACCA680FED}"/>
                  </a:ext>
                </a:extLst>
              </p:cNvPr>
              <p:cNvSpPr>
                <a:spLocks/>
              </p:cNvSpPr>
              <p:nvPr/>
            </p:nvSpPr>
            <p:spPr bwMode="auto">
              <a:xfrm>
                <a:off x="5447" y="1003"/>
                <a:ext cx="321" cy="225"/>
              </a:xfrm>
              <a:custGeom>
                <a:avLst/>
                <a:gdLst>
                  <a:gd name="T0" fmla="*/ 223 w 321"/>
                  <a:gd name="T1" fmla="*/ 225 h 225"/>
                  <a:gd name="T2" fmla="*/ 0 w 321"/>
                  <a:gd name="T3" fmla="*/ 225 h 225"/>
                  <a:gd name="T4" fmla="*/ 0 w 321"/>
                  <a:gd name="T5" fmla="*/ 0 h 225"/>
                  <a:gd name="T6" fmla="*/ 321 w 321"/>
                  <a:gd name="T7" fmla="*/ 0 h 225"/>
                  <a:gd name="T8" fmla="*/ 321 w 321"/>
                  <a:gd name="T9" fmla="*/ 135 h 225"/>
                </a:gdLst>
                <a:ahLst/>
                <a:cxnLst>
                  <a:cxn ang="0">
                    <a:pos x="T0" y="T1"/>
                  </a:cxn>
                  <a:cxn ang="0">
                    <a:pos x="T2" y="T3"/>
                  </a:cxn>
                  <a:cxn ang="0">
                    <a:pos x="T4" y="T5"/>
                  </a:cxn>
                  <a:cxn ang="0">
                    <a:pos x="T6" y="T7"/>
                  </a:cxn>
                  <a:cxn ang="0">
                    <a:pos x="T8" y="T9"/>
                  </a:cxn>
                </a:cxnLst>
                <a:rect l="0" t="0" r="r" b="b"/>
                <a:pathLst>
                  <a:path w="321" h="225">
                    <a:moveTo>
                      <a:pt x="223" y="225"/>
                    </a:moveTo>
                    <a:lnTo>
                      <a:pt x="0" y="225"/>
                    </a:lnTo>
                    <a:lnTo>
                      <a:pt x="0" y="0"/>
                    </a:lnTo>
                    <a:lnTo>
                      <a:pt x="321" y="0"/>
                    </a:lnTo>
                    <a:lnTo>
                      <a:pt x="321" y="135"/>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53">
                <a:extLst>
                  <a:ext uri="{FF2B5EF4-FFF2-40B4-BE49-F238E27FC236}">
                    <a16:creationId xmlns:a16="http://schemas.microsoft.com/office/drawing/2014/main" id="{CD2C9A6B-D221-4015-A504-7D6E23E635D4}"/>
                  </a:ext>
                </a:extLst>
              </p:cNvPr>
              <p:cNvSpPr>
                <a:spLocks/>
              </p:cNvSpPr>
              <p:nvPr/>
            </p:nvSpPr>
            <p:spPr bwMode="auto">
              <a:xfrm>
                <a:off x="5511" y="1228"/>
                <a:ext cx="96" cy="304"/>
              </a:xfrm>
              <a:custGeom>
                <a:avLst/>
                <a:gdLst>
                  <a:gd name="T0" fmla="*/ 96 w 96"/>
                  <a:gd name="T1" fmla="*/ 0 h 304"/>
                  <a:gd name="T2" fmla="*/ 96 w 96"/>
                  <a:gd name="T3" fmla="*/ 208 h 304"/>
                  <a:gd name="T4" fmla="*/ 0 w 96"/>
                  <a:gd name="T5" fmla="*/ 304 h 304"/>
                </a:gdLst>
                <a:ahLst/>
                <a:cxnLst>
                  <a:cxn ang="0">
                    <a:pos x="T0" y="T1"/>
                  </a:cxn>
                  <a:cxn ang="0">
                    <a:pos x="T2" y="T3"/>
                  </a:cxn>
                  <a:cxn ang="0">
                    <a:pos x="T4" y="T5"/>
                  </a:cxn>
                </a:cxnLst>
                <a:rect l="0" t="0" r="r" b="b"/>
                <a:pathLst>
                  <a:path w="96" h="304">
                    <a:moveTo>
                      <a:pt x="96" y="0"/>
                    </a:moveTo>
                    <a:lnTo>
                      <a:pt x="96" y="208"/>
                    </a:lnTo>
                    <a:lnTo>
                      <a:pt x="0" y="30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60">
                <a:extLst>
                  <a:ext uri="{FF2B5EF4-FFF2-40B4-BE49-F238E27FC236}">
                    <a16:creationId xmlns:a16="http://schemas.microsoft.com/office/drawing/2014/main" id="{8DD353D1-E3B8-4DD9-821C-4A0206A6786A}"/>
                  </a:ext>
                </a:extLst>
              </p:cNvPr>
              <p:cNvSpPr>
                <a:spLocks noChangeShapeType="1"/>
              </p:cNvSpPr>
              <p:nvPr/>
            </p:nvSpPr>
            <p:spPr bwMode="auto">
              <a:xfrm>
                <a:off x="5607" y="1436"/>
                <a:ext cx="97" cy="96"/>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62" name="Group 42"/>
          <p:cNvGrpSpPr>
            <a:grpSpLocks/>
          </p:cNvGrpSpPr>
          <p:nvPr/>
        </p:nvGrpSpPr>
        <p:grpSpPr bwMode="auto">
          <a:xfrm>
            <a:off x="10552113" y="125413"/>
            <a:ext cx="1320800" cy="1339850"/>
            <a:chOff x="10552042" y="125908"/>
            <a:chExt cx="1321344" cy="1339304"/>
          </a:xfrm>
        </p:grpSpPr>
        <p:sp>
          <p:nvSpPr>
            <p:cNvPr id="6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64" name="Picture 44"/>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010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74561">
            <a:off x="3786982" y="2140744"/>
            <a:ext cx="46180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871538" y="1201738"/>
            <a:ext cx="10290175" cy="4454525"/>
          </a:xfrm>
          <a:prstGeom prst="rect">
            <a:avLst/>
          </a:prstGeom>
          <a:noFill/>
          <a:ln w="9525" cap="flat" cmpd="sng" algn="ctr">
            <a:solidFill>
              <a:schemeClr val="accent5">
                <a:lumMod val="75000"/>
              </a:schemeClr>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grpSp>
        <p:nvGrpSpPr>
          <p:cNvPr id="17412" name="组合 9"/>
          <p:cNvGrpSpPr>
            <a:grpSpLocks/>
          </p:cNvGrpSpPr>
          <p:nvPr/>
        </p:nvGrpSpPr>
        <p:grpSpPr bwMode="auto">
          <a:xfrm>
            <a:off x="4860925" y="2157413"/>
            <a:ext cx="4676775" cy="989012"/>
            <a:chOff x="4425353" y="2157503"/>
            <a:chExt cx="4677716" cy="988205"/>
          </a:xfrm>
        </p:grpSpPr>
        <p:grpSp>
          <p:nvGrpSpPr>
            <p:cNvPr id="17416" name="组合 6"/>
            <p:cNvGrpSpPr>
              <a:grpSpLocks/>
            </p:cNvGrpSpPr>
            <p:nvPr/>
          </p:nvGrpSpPr>
          <p:grpSpPr bwMode="auto">
            <a:xfrm>
              <a:off x="8114864" y="2157503"/>
              <a:ext cx="988205" cy="988205"/>
              <a:chOff x="5029501" y="2228556"/>
              <a:chExt cx="559904" cy="559904"/>
            </a:xfrm>
          </p:grpSpPr>
          <p:sp>
            <p:nvSpPr>
              <p:cNvPr id="8" name="椭圆 7"/>
              <p:cNvSpPr/>
              <p:nvPr/>
            </p:nvSpPr>
            <p:spPr bwMode="auto">
              <a:xfrm>
                <a:off x="5029830" y="2228556"/>
                <a:ext cx="559575" cy="559904"/>
              </a:xfrm>
              <a:prstGeom prst="ellipse">
                <a:avLst/>
              </a:prstGeom>
              <a:solidFill>
                <a:schemeClr val="accent5"/>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sz="2800">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7420" name="文本框 8"/>
              <p:cNvSpPr txBox="1">
                <a:spLocks noChangeArrowheads="1"/>
              </p:cNvSpPr>
              <p:nvPr/>
            </p:nvSpPr>
            <p:spPr bwMode="auto">
              <a:xfrm>
                <a:off x="5183490" y="2307969"/>
                <a:ext cx="310115" cy="4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a-IR" altLang="zh-CN" sz="4000">
                    <a:solidFill>
                      <a:schemeClr val="bg1"/>
                    </a:solidFill>
                    <a:latin typeface="Microsoft YaHei" pitchFamily="34" charset="-122"/>
                    <a:ea typeface="Microsoft YaHei" pitchFamily="34" charset="-122"/>
                    <a:cs typeface="B Zar" pitchFamily="2" charset="-78"/>
                    <a:sym typeface="Microsoft YaHei" pitchFamily="34" charset="-122"/>
                  </a:rPr>
                  <a:t>3</a:t>
                </a:r>
                <a:endParaRPr lang="zh-CN" altLang="en-US" sz="4000">
                  <a:solidFill>
                    <a:schemeClr val="bg1"/>
                  </a:solidFill>
                  <a:latin typeface="Microsoft YaHei" pitchFamily="34" charset="-122"/>
                  <a:ea typeface="Microsoft YaHei" pitchFamily="34" charset="-122"/>
                  <a:cs typeface="B Zar" pitchFamily="2" charset="-78"/>
                  <a:sym typeface="Microsoft YaHei" pitchFamily="34" charset="-122"/>
                </a:endParaRPr>
              </a:p>
            </p:txBody>
          </p:sp>
        </p:grpSp>
        <p:sp>
          <p:nvSpPr>
            <p:cNvPr id="17417" name="矩形 2"/>
            <p:cNvSpPr>
              <a:spLocks noChangeArrowheads="1"/>
            </p:cNvSpPr>
            <p:nvPr/>
          </p:nvSpPr>
          <p:spPr bwMode="auto">
            <a:xfrm>
              <a:off x="4541465" y="2157503"/>
              <a:ext cx="3516686" cy="988205"/>
            </a:xfrm>
            <a:prstGeom prst="rect">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6" name="文本框 5"/>
            <p:cNvSpPr txBox="1"/>
            <p:nvPr/>
          </p:nvSpPr>
          <p:spPr>
            <a:xfrm>
              <a:off x="4425353" y="2236813"/>
              <a:ext cx="3852050" cy="829585"/>
            </a:xfrm>
            <a:prstGeom prst="rect">
              <a:avLst/>
            </a:prstGeom>
            <a:noFill/>
          </p:spPr>
          <p:txBody>
            <a:bodyPr>
              <a:spAutoFit/>
            </a:bodyPr>
            <a:lstStyle/>
            <a:p>
              <a:pPr algn="ctr" rtl="1">
                <a:defRPr/>
              </a:pPr>
              <a:r>
                <a:rPr lang="fa-IR" altLang="zh-CN" sz="2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گزارش قرارداد های  تهیه نقشه پوششی  کل کشور</a:t>
              </a:r>
              <a:endParaRPr lang="zh-CN" altLang="en-US" sz="24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grpSp>
      <p:grpSp>
        <p:nvGrpSpPr>
          <p:cNvPr id="17413" name="Group 10"/>
          <p:cNvGrpSpPr>
            <a:grpSpLocks/>
          </p:cNvGrpSpPr>
          <p:nvPr/>
        </p:nvGrpSpPr>
        <p:grpSpPr bwMode="auto">
          <a:xfrm>
            <a:off x="9782175" y="1243013"/>
            <a:ext cx="1322388" cy="1339850"/>
            <a:chOff x="10552042" y="125908"/>
            <a:chExt cx="1321344" cy="1339304"/>
          </a:xfrm>
        </p:grpSpPr>
        <p:sp>
          <p:nvSpPr>
            <p:cNvPr id="12"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17415" name="Picture 1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grpSp>
        <p:nvGrpSpPr>
          <p:cNvPr id="43" name="Group 137"/>
          <p:cNvGrpSpPr/>
          <p:nvPr/>
        </p:nvGrpSpPr>
        <p:grpSpPr>
          <a:xfrm>
            <a:off x="7478875" y="3017638"/>
            <a:ext cx="4713127" cy="1610993"/>
            <a:chOff x="5609156" y="2166976"/>
            <a:chExt cx="3534845" cy="1208245"/>
          </a:xfrm>
          <a:solidFill>
            <a:schemeClr val="accent2"/>
          </a:solidFill>
        </p:grpSpPr>
        <p:sp>
          <p:nvSpPr>
            <p:cNvPr id="44" name="Freeform 34"/>
            <p:cNvSpPr>
              <a:spLocks/>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0" name="Freeform 39"/>
            <p:cNvSpPr>
              <a:spLocks/>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1" name="Freeform 40"/>
            <p:cNvSpPr>
              <a:spLocks/>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grpSp>
        <p:nvGrpSpPr>
          <p:cNvPr id="52" name="Group 71"/>
          <p:cNvGrpSpPr/>
          <p:nvPr/>
        </p:nvGrpSpPr>
        <p:grpSpPr>
          <a:xfrm>
            <a:off x="7024129" y="2566419"/>
            <a:ext cx="5167872" cy="2062212"/>
            <a:chOff x="5268097" y="2376729"/>
            <a:chExt cx="3875904" cy="1546659"/>
          </a:xfrm>
          <a:solidFill>
            <a:schemeClr val="accent1"/>
          </a:solidFill>
        </p:grpSpPr>
        <p:sp>
          <p:nvSpPr>
            <p:cNvPr id="53" name="Freeform 35"/>
            <p:cNvSpPr>
              <a:spLocks/>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4" name="Freeform 38"/>
            <p:cNvSpPr>
              <a:spLocks/>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5" name="Freeform 41"/>
            <p:cNvSpPr>
              <a:spLocks/>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grpSp>
        <p:nvGrpSpPr>
          <p:cNvPr id="56" name="Group 70"/>
          <p:cNvGrpSpPr/>
          <p:nvPr/>
        </p:nvGrpSpPr>
        <p:grpSpPr>
          <a:xfrm>
            <a:off x="6512985" y="2051747"/>
            <a:ext cx="5679017" cy="2576884"/>
            <a:chOff x="4884738" y="1990725"/>
            <a:chExt cx="4259263" cy="1932663"/>
          </a:xfrm>
          <a:solidFill>
            <a:schemeClr val="accent2"/>
          </a:solidFill>
        </p:grpSpPr>
        <p:sp>
          <p:nvSpPr>
            <p:cNvPr id="57" name="Freeform 36"/>
            <p:cNvSpPr>
              <a:spLocks/>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8" name="Freeform 37"/>
            <p:cNvSpPr>
              <a:spLocks/>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59" name="Freeform 42"/>
            <p:cNvSpPr>
              <a:spLocks/>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headEnd/>
              <a:tailEnd/>
            </a:ln>
          </p:spPr>
          <p:txBody>
            <a:bodyPr lIns="121920" tIns="60960" rIns="121920" bIns="60960"/>
            <a:lstStyle/>
            <a:p>
              <a:pPr eaLnBrk="0" hangingPunct="0">
                <a:defRPr/>
              </a:pPr>
              <a:endParaRPr lang="en-US" sz="3556">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cxnSp>
        <p:nvCxnSpPr>
          <p:cNvPr id="60" name="Straight Connector 79"/>
          <p:cNvCxnSpPr/>
          <p:nvPr/>
        </p:nvCxnSpPr>
        <p:spPr>
          <a:xfrm flipV="1">
            <a:off x="4789488" y="3043238"/>
            <a:ext cx="2678112" cy="1587"/>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2988" y="5262563"/>
            <a:ext cx="1010602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213" y="1808163"/>
            <a:ext cx="2733675" cy="820737"/>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213" y="3440113"/>
            <a:ext cx="3254375" cy="877887"/>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888" y="2519363"/>
            <a:ext cx="252412" cy="25241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556" b="1" dirty="0">
              <a:solidFill>
                <a:schemeClr val="tx2">
                  <a:lumMod val="75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7" name="Oval 80"/>
          <p:cNvSpPr>
            <a:spLocks noChangeAspect="1"/>
          </p:cNvSpPr>
          <p:nvPr/>
        </p:nvSpPr>
        <p:spPr>
          <a:xfrm>
            <a:off x="7342188" y="2916238"/>
            <a:ext cx="252412" cy="25241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556" b="1" dirty="0">
              <a:solidFill>
                <a:schemeClr val="tx2">
                  <a:lumMod val="75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8" name="Oval 83"/>
          <p:cNvSpPr>
            <a:spLocks noChangeAspect="1"/>
          </p:cNvSpPr>
          <p:nvPr/>
        </p:nvSpPr>
        <p:spPr>
          <a:xfrm>
            <a:off x="7621588" y="3314700"/>
            <a:ext cx="252412" cy="252413"/>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556" b="1" dirty="0">
              <a:solidFill>
                <a:schemeClr val="tx2">
                  <a:lumMod val="75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9" name="Oval 133"/>
          <p:cNvSpPr/>
          <p:nvPr/>
        </p:nvSpPr>
        <p:spPr>
          <a:xfrm>
            <a:off x="6472238" y="4318000"/>
            <a:ext cx="622300" cy="6223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accent2"/>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01</a:t>
            </a:r>
          </a:p>
        </p:txBody>
      </p:sp>
      <p:sp>
        <p:nvSpPr>
          <p:cNvPr id="120" name="Oval 134"/>
          <p:cNvSpPr/>
          <p:nvPr/>
        </p:nvSpPr>
        <p:spPr>
          <a:xfrm>
            <a:off x="6924675" y="4318000"/>
            <a:ext cx="622300" cy="6223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accent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02</a:t>
            </a:r>
          </a:p>
        </p:txBody>
      </p:sp>
      <p:sp>
        <p:nvSpPr>
          <p:cNvPr id="121" name="Oval 135"/>
          <p:cNvSpPr/>
          <p:nvPr/>
        </p:nvSpPr>
        <p:spPr>
          <a:xfrm>
            <a:off x="7413625" y="4318000"/>
            <a:ext cx="622300" cy="6223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accent2"/>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03</a:t>
            </a:r>
          </a:p>
        </p:txBody>
      </p:sp>
      <p:sp>
        <p:nvSpPr>
          <p:cNvPr id="122" name="TextBox 59"/>
          <p:cNvSpPr txBox="1">
            <a:spLocks noChangeArrowheads="1"/>
          </p:cNvSpPr>
          <p:nvPr/>
        </p:nvSpPr>
        <p:spPr bwMode="auto">
          <a:xfrm flipH="1">
            <a:off x="8042275" y="2122488"/>
            <a:ext cx="3475038" cy="369887"/>
          </a:xfrm>
          <a:prstGeom prst="rect">
            <a:avLst/>
          </a:prstGeom>
          <a:noFill/>
          <a:ln>
            <a:noFill/>
          </a:ln>
        </p:spPr>
        <p:txBody>
          <a:bodyPr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fa-IR" altLang="zh-CN" b="1"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نقاط کنترل و چک زمینی</a:t>
            </a:r>
            <a:endParaRPr lang="en-US" altLang="ko-KR" b="1" kern="0"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3" name="TextBox 59"/>
          <p:cNvSpPr txBox="1">
            <a:spLocks noChangeArrowheads="1"/>
          </p:cNvSpPr>
          <p:nvPr/>
        </p:nvSpPr>
        <p:spPr bwMode="auto">
          <a:xfrm flipH="1">
            <a:off x="8035925" y="2603500"/>
            <a:ext cx="3481388" cy="369888"/>
          </a:xfrm>
          <a:prstGeom prst="rect">
            <a:avLst/>
          </a:prstGeom>
          <a:noFill/>
          <a:ln>
            <a:noFill/>
          </a:ln>
        </p:spPr>
        <p:txBody>
          <a:bodyPr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fa-IR" altLang="zh-CN" b="1"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محاسبات ومثلث بندی</a:t>
            </a:r>
            <a:endParaRPr lang="en-US" altLang="ko-KR" b="1" kern="0"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4" name="TextBox 59"/>
          <p:cNvSpPr txBox="1">
            <a:spLocks noChangeArrowheads="1"/>
          </p:cNvSpPr>
          <p:nvPr/>
        </p:nvSpPr>
        <p:spPr bwMode="auto">
          <a:xfrm flipH="1">
            <a:off x="8053388" y="3051175"/>
            <a:ext cx="3463925" cy="369888"/>
          </a:xfrm>
          <a:prstGeom prst="rect">
            <a:avLst/>
          </a:prstGeom>
          <a:noFill/>
          <a:ln>
            <a:noFill/>
          </a:ln>
        </p:spPr>
        <p:txBody>
          <a:bodyPr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fa-IR" altLang="zh-CN" b="1"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تهیه ارتوفتوموزائیک</a:t>
            </a:r>
            <a:endParaRPr lang="en-US" altLang="ko-KR" b="1" kern="0" dirty="0">
              <a:solidFill>
                <a:schemeClr val="bg1">
                  <a:lumMod val="9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36" name="išľíďè"/>
          <p:cNvSpPr/>
          <p:nvPr/>
        </p:nvSpPr>
        <p:spPr bwMode="auto">
          <a:xfrm>
            <a:off x="871538" y="1993900"/>
            <a:ext cx="33750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lstStyle/>
          <a:p>
            <a:pPr algn="r" defTabSz="913765" rtl="1" fontAlgn="auto">
              <a:lnSpc>
                <a:spcPct val="150000"/>
              </a:lnSpc>
              <a:spcAft>
                <a:spcPts val="0"/>
              </a:spcAft>
              <a:defRPr/>
            </a:pPr>
            <a:r>
              <a:rPr lang="fa-IR" altLang="zh-CN" sz="12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اعتبار سنجی در سامانه شمیم ، بررسی خطای کمترین مربعات نقاط چک زمینی</a:t>
            </a:r>
            <a:endParaRPr lang="zh-CN" altLang="en-US" sz="1200" b="1" dirty="0">
              <a:solidFill>
                <a:schemeClr val="tx1">
                  <a:lumMod val="85000"/>
                  <a:lumOff val="1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37" name="iSlíďè"/>
          <p:cNvSpPr txBox="1"/>
          <p:nvPr/>
        </p:nvSpPr>
        <p:spPr bwMode="auto">
          <a:xfrm>
            <a:off x="2174875" y="1662113"/>
            <a:ext cx="20716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algn="r" defTabSz="913765" rtl="1" fontAlgn="auto">
              <a:spcAft>
                <a:spcPts val="0"/>
              </a:spcAft>
              <a:defRPr/>
            </a:pPr>
            <a:r>
              <a:rPr lang="fa-IR" altLang="zh-CN"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محاسبه خطای نقاط  کنترل و چک زمینی</a:t>
            </a:r>
            <a:endParaRPr lang="zh-CN" altLang="en-US"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38" name="išľíďè"/>
          <p:cNvSpPr/>
          <p:nvPr/>
        </p:nvSpPr>
        <p:spPr bwMode="auto">
          <a:xfrm>
            <a:off x="1117600" y="3051175"/>
            <a:ext cx="33750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lstStyle/>
          <a:p>
            <a:pPr algn="r" defTabSz="913765" rtl="1" fontAlgn="auto">
              <a:lnSpc>
                <a:spcPct val="150000"/>
              </a:lnSpc>
              <a:spcAft>
                <a:spcPts val="0"/>
              </a:spcAft>
              <a:defRPr/>
            </a:pPr>
            <a:r>
              <a:rPr lang="fa-IR" altLang="zh-CN" sz="12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دقت در مقیاس </a:t>
            </a:r>
            <a:r>
              <a:rPr lang="fa-IR" altLang="zh-CN" sz="14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1/10000 </a:t>
            </a:r>
            <a:endParaRPr lang="zh-CN" altLang="en-US" sz="1200" b="1" dirty="0">
              <a:solidFill>
                <a:schemeClr val="tx1">
                  <a:lumMod val="85000"/>
                  <a:lumOff val="1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39" name="iSlíďè"/>
          <p:cNvSpPr txBox="1"/>
          <p:nvPr/>
        </p:nvSpPr>
        <p:spPr bwMode="auto">
          <a:xfrm>
            <a:off x="2422525" y="2820988"/>
            <a:ext cx="20716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algn="r" defTabSz="913765" rtl="1" fontAlgn="auto">
              <a:spcAft>
                <a:spcPts val="0"/>
              </a:spcAft>
              <a:defRPr/>
            </a:pPr>
            <a:r>
              <a:rPr lang="fa-IR" altLang="zh-CN"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بررسی مثلث بندی تصاویر و مدل سه بعدی</a:t>
            </a:r>
            <a:endParaRPr lang="zh-CN" altLang="en-US"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0" name="išľíďè"/>
          <p:cNvSpPr/>
          <p:nvPr/>
        </p:nvSpPr>
        <p:spPr bwMode="auto">
          <a:xfrm>
            <a:off x="871538" y="4398963"/>
            <a:ext cx="33750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lstStyle/>
          <a:p>
            <a:pPr algn="r" defTabSz="913765" rtl="1" fontAlgn="auto">
              <a:lnSpc>
                <a:spcPct val="150000"/>
              </a:lnSpc>
              <a:spcAft>
                <a:spcPts val="0"/>
              </a:spcAft>
              <a:defRPr/>
            </a:pPr>
            <a:r>
              <a:rPr lang="fa-IR" altLang="zh-CN" sz="12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بررسی دقت بصری و هندسی</a:t>
            </a:r>
          </a:p>
          <a:p>
            <a:pPr algn="r" defTabSz="913765" rtl="1" fontAlgn="auto">
              <a:lnSpc>
                <a:spcPct val="150000"/>
              </a:lnSpc>
              <a:spcAft>
                <a:spcPts val="0"/>
              </a:spcAft>
              <a:defRPr/>
            </a:pPr>
            <a:r>
              <a:rPr lang="fa-IR" altLang="zh-CN" sz="12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با استفاده از داده های کمکی</a:t>
            </a:r>
            <a:endParaRPr lang="zh-CN" altLang="en-US" sz="1200" b="1" dirty="0">
              <a:solidFill>
                <a:schemeClr val="tx1">
                  <a:lumMod val="85000"/>
                  <a:lumOff val="15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1" name="iSlíďè"/>
          <p:cNvSpPr txBox="1"/>
          <p:nvPr/>
        </p:nvSpPr>
        <p:spPr bwMode="auto">
          <a:xfrm>
            <a:off x="2174875" y="4106863"/>
            <a:ext cx="20716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algn="r" defTabSz="913765" rtl="1" fontAlgn="auto">
              <a:spcAft>
                <a:spcPts val="0"/>
              </a:spcAft>
              <a:defRPr/>
            </a:pPr>
            <a:r>
              <a:rPr lang="fa-IR" altLang="zh-CN"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کنترل کیفیت ارتوفتو موزائیک</a:t>
            </a:r>
            <a:endParaRPr lang="zh-CN" altLang="en-US"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5" name="iSlíďè"/>
          <p:cNvSpPr txBox="1"/>
          <p:nvPr/>
        </p:nvSpPr>
        <p:spPr bwMode="auto">
          <a:xfrm>
            <a:off x="5734050" y="650875"/>
            <a:ext cx="4724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defTabSz="913765" fontAlgn="auto">
              <a:spcAft>
                <a:spcPts val="0"/>
              </a:spcAft>
              <a:defRPr/>
            </a:pPr>
            <a:r>
              <a:rPr lang="fa-IR" altLang="zh-CN" sz="20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مراحل نظارت و کنترل ارتوفتو موزائیک از تصاویر 1340</a:t>
            </a:r>
            <a:endParaRPr lang="zh-CN" altLang="en-US" sz="2000" b="1" dirty="0">
              <a:solidFill>
                <a:schemeClr val="bg2">
                  <a:lumMod val="1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pic>
        <p:nvPicPr>
          <p:cNvPr id="19481" name="图片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2" name="Group 45"/>
          <p:cNvGrpSpPr>
            <a:grpSpLocks/>
          </p:cNvGrpSpPr>
          <p:nvPr/>
        </p:nvGrpSpPr>
        <p:grpSpPr bwMode="auto">
          <a:xfrm>
            <a:off x="10552113" y="125413"/>
            <a:ext cx="1320800" cy="1339850"/>
            <a:chOff x="10552042" y="125908"/>
            <a:chExt cx="1321344" cy="1339304"/>
          </a:xfrm>
        </p:grpSpPr>
        <p:sp>
          <p:nvSpPr>
            <p:cNvPr id="47" name="Rounded Rectangle 46"/>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19484" name="Picture 47"/>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75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75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nodeType="afterGroup">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nodeType="afterGroup">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nodeType="afterGroup">
                            <p:stCondLst>
                              <p:cond delay="3250"/>
                            </p:stCondLst>
                            <p:childTnLst>
                              <p:par>
                                <p:cTn id="36" presetID="18" presetClass="entr" presetSubtype="12"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strips(downLeft)">
                                      <p:cBhvr>
                                        <p:cTn id="38" dur="500"/>
                                        <p:tgtEl>
                                          <p:spTgt spid="52"/>
                                        </p:tgtEl>
                                      </p:cBhvr>
                                    </p:animEffect>
                                  </p:childTnLst>
                                </p:cTn>
                              </p:par>
                            </p:childTnLst>
                          </p:cTn>
                        </p:par>
                        <p:par>
                          <p:cTn id="39" fill="hold" nodeType="afterGroup">
                            <p:stCondLst>
                              <p:cond delay="3750"/>
                            </p:stCondLst>
                            <p:childTnLst>
                              <p:par>
                                <p:cTn id="40" presetID="23" presetClass="entr" presetSubtype="16"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 calcmode="lin" valueType="num">
                                      <p:cBhvr>
                                        <p:cTn id="42" dur="250" fill="hold"/>
                                        <p:tgtEl>
                                          <p:spTgt spid="120"/>
                                        </p:tgtEl>
                                        <p:attrNameLst>
                                          <p:attrName>ppt_w</p:attrName>
                                        </p:attrNameLst>
                                      </p:cBhvr>
                                      <p:tavLst>
                                        <p:tav tm="0">
                                          <p:val>
                                            <p:fltVal val="0"/>
                                          </p:val>
                                        </p:tav>
                                        <p:tav tm="100000">
                                          <p:val>
                                            <p:strVal val="#ppt_w"/>
                                          </p:val>
                                        </p:tav>
                                      </p:tavLst>
                                    </p:anim>
                                    <p:anim calcmode="lin" valueType="num">
                                      <p:cBhvr>
                                        <p:cTn id="43" dur="250" fill="hold"/>
                                        <p:tgtEl>
                                          <p:spTgt spid="120"/>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 calcmode="lin" valueType="num">
                                      <p:cBhvr additive="base">
                                        <p:cTn id="47" dur="500" fill="hold"/>
                                        <p:tgtEl>
                                          <p:spTgt spid="123"/>
                                        </p:tgtEl>
                                        <p:attrNameLst>
                                          <p:attrName>ppt_x</p:attrName>
                                        </p:attrNameLst>
                                      </p:cBhvr>
                                      <p:tavLst>
                                        <p:tav tm="0">
                                          <p:val>
                                            <p:strVal val="1+#ppt_w/2"/>
                                          </p:val>
                                        </p:tav>
                                        <p:tav tm="100000">
                                          <p:val>
                                            <p:strVal val="#ppt_x"/>
                                          </p:val>
                                        </p:tav>
                                      </p:tavLst>
                                    </p:anim>
                                    <p:anim calcmode="lin" valueType="num">
                                      <p:cBhvr additive="base">
                                        <p:cTn id="48" dur="500" fill="hold"/>
                                        <p:tgtEl>
                                          <p:spTgt spid="12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 calcmode="lin" valueType="num">
                                      <p:cBhvr>
                                        <p:cTn id="52" dur="500" fill="hold"/>
                                        <p:tgtEl>
                                          <p:spTgt spid="117"/>
                                        </p:tgtEl>
                                        <p:attrNameLst>
                                          <p:attrName>ppt_w</p:attrName>
                                        </p:attrNameLst>
                                      </p:cBhvr>
                                      <p:tavLst>
                                        <p:tav tm="0">
                                          <p:val>
                                            <p:fltVal val="0"/>
                                          </p:val>
                                        </p:tav>
                                        <p:tav tm="100000">
                                          <p:val>
                                            <p:strVal val="#ppt_w"/>
                                          </p:val>
                                        </p:tav>
                                      </p:tavLst>
                                    </p:anim>
                                    <p:anim calcmode="lin" valueType="num">
                                      <p:cBhvr>
                                        <p:cTn id="53" dur="500" fill="hold"/>
                                        <p:tgtEl>
                                          <p:spTgt spid="117"/>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0"/>
                            </p:stCondLst>
                            <p:childTnLst>
                              <p:par>
                                <p:cTn id="55" presetID="18" presetClass="entr" presetSubtype="12"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strips(downLeft)">
                                      <p:cBhvr>
                                        <p:cTn id="57" dur="300"/>
                                        <p:tgtEl>
                                          <p:spTgt spid="60"/>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6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7000"/>
                            </p:stCondLst>
                            <p:childTnLst>
                              <p:par>
                                <p:cTn id="70" presetID="18" presetClass="entr" presetSubtype="12"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trips(downLeft)">
                                      <p:cBhvr>
                                        <p:cTn id="72" dur="500"/>
                                        <p:tgtEl>
                                          <p:spTgt spid="43"/>
                                        </p:tgtEl>
                                      </p:cBhvr>
                                    </p:animEffect>
                                  </p:childTnLst>
                                </p:cTn>
                              </p:par>
                            </p:childTnLst>
                          </p:cTn>
                        </p:par>
                        <p:par>
                          <p:cTn id="73" fill="hold" nodeType="afterGroup">
                            <p:stCondLst>
                              <p:cond delay="7500"/>
                            </p:stCondLst>
                            <p:childTnLst>
                              <p:par>
                                <p:cTn id="74" presetID="23" presetClass="entr" presetSubtype="16" fill="hold" grpId="0" nodeType="afterEffect">
                                  <p:stCondLst>
                                    <p:cond delay="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250" fill="hold"/>
                                        <p:tgtEl>
                                          <p:spTgt spid="121"/>
                                        </p:tgtEl>
                                        <p:attrNameLst>
                                          <p:attrName>ppt_w</p:attrName>
                                        </p:attrNameLst>
                                      </p:cBhvr>
                                      <p:tavLst>
                                        <p:tav tm="0">
                                          <p:val>
                                            <p:fltVal val="0"/>
                                          </p:val>
                                        </p:tav>
                                        <p:tav tm="100000">
                                          <p:val>
                                            <p:strVal val="#ppt_w"/>
                                          </p:val>
                                        </p:tav>
                                      </p:tavLst>
                                    </p:anim>
                                    <p:anim calcmode="lin" valueType="num">
                                      <p:cBhvr>
                                        <p:cTn id="77" dur="250" fill="hold"/>
                                        <p:tgtEl>
                                          <p:spTgt spid="121"/>
                                        </p:tgtEl>
                                        <p:attrNameLst>
                                          <p:attrName>ppt_h</p:attrName>
                                        </p:attrNameLst>
                                      </p:cBhvr>
                                      <p:tavLst>
                                        <p:tav tm="0">
                                          <p:val>
                                            <p:fltVal val="0"/>
                                          </p:val>
                                        </p:tav>
                                        <p:tav tm="100000">
                                          <p:val>
                                            <p:strVal val="#ppt_h"/>
                                          </p:val>
                                        </p:tav>
                                      </p:tavLst>
                                    </p:anim>
                                  </p:childTnLst>
                                </p:cTn>
                              </p:par>
                            </p:childTnLst>
                          </p:cTn>
                        </p:par>
                        <p:par>
                          <p:cTn id="78" fill="hold" nodeType="afterGroup">
                            <p:stCondLst>
                              <p:cond delay="7750"/>
                            </p:stCondLst>
                            <p:childTnLst>
                              <p:par>
                                <p:cTn id="79" presetID="2" presetClass="entr" presetSubtype="2" accel="50000" decel="50000"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1+#ppt_w/2"/>
                                          </p:val>
                                        </p:tav>
                                        <p:tav tm="100000">
                                          <p:val>
                                            <p:strVal val="#ppt_x"/>
                                          </p:val>
                                        </p:tav>
                                      </p:tavLst>
                                    </p:anim>
                                    <p:anim calcmode="lin" valueType="num">
                                      <p:cBhvr additive="base">
                                        <p:cTn id="82" dur="500" fill="hold"/>
                                        <p:tgtEl>
                                          <p:spTgt spid="124"/>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8250"/>
                            </p:stCondLst>
                            <p:childTnLst>
                              <p:par>
                                <p:cTn id="84" presetID="23" presetClass="entr" presetSubtype="16" fill="hold" grpId="0" nodeType="afterEffect">
                                  <p:stCondLst>
                                    <p:cond delay="0"/>
                                  </p:stCondLst>
                                  <p:childTnLst>
                                    <p:set>
                                      <p:cBhvr>
                                        <p:cTn id="85" dur="1" fill="hold">
                                          <p:stCondLst>
                                            <p:cond delay="0"/>
                                          </p:stCondLst>
                                        </p:cTn>
                                        <p:tgtEl>
                                          <p:spTgt spid="118"/>
                                        </p:tgtEl>
                                        <p:attrNameLst>
                                          <p:attrName>style.visibility</p:attrName>
                                        </p:attrNameLst>
                                      </p:cBhvr>
                                      <p:to>
                                        <p:strVal val="visible"/>
                                      </p:to>
                                    </p:set>
                                    <p:anim calcmode="lin" valueType="num">
                                      <p:cBhvr>
                                        <p:cTn id="86" dur="500" fill="hold"/>
                                        <p:tgtEl>
                                          <p:spTgt spid="118"/>
                                        </p:tgtEl>
                                        <p:attrNameLst>
                                          <p:attrName>ppt_w</p:attrName>
                                        </p:attrNameLst>
                                      </p:cBhvr>
                                      <p:tavLst>
                                        <p:tav tm="0">
                                          <p:val>
                                            <p:fltVal val="0"/>
                                          </p:val>
                                        </p:tav>
                                        <p:tav tm="100000">
                                          <p:val>
                                            <p:strVal val="#ppt_w"/>
                                          </p:val>
                                        </p:tav>
                                      </p:tavLst>
                                    </p:anim>
                                    <p:anim calcmode="lin" valueType="num">
                                      <p:cBhvr>
                                        <p:cTn id="87" dur="500" fill="hold"/>
                                        <p:tgtEl>
                                          <p:spTgt spid="118"/>
                                        </p:tgtEl>
                                        <p:attrNameLst>
                                          <p:attrName>ppt_h</p:attrName>
                                        </p:attrNameLst>
                                      </p:cBhvr>
                                      <p:tavLst>
                                        <p:tav tm="0">
                                          <p:val>
                                            <p:fltVal val="0"/>
                                          </p:val>
                                        </p:tav>
                                        <p:tav tm="100000">
                                          <p:val>
                                            <p:strVal val="#ppt_h"/>
                                          </p:val>
                                        </p:tav>
                                      </p:tavLst>
                                    </p:anim>
                                  </p:childTnLst>
                                </p:cTn>
                              </p:par>
                            </p:childTnLst>
                          </p:cTn>
                        </p:par>
                        <p:par>
                          <p:cTn id="88" fill="hold" nodeType="afterGroup">
                            <p:stCondLst>
                              <p:cond delay="8750"/>
                            </p:stCondLst>
                            <p:childTnLst>
                              <p:par>
                                <p:cTn id="89" presetID="18" presetClass="entr" presetSubtype="12"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strips(downLeft)">
                                      <p:cBhvr>
                                        <p:cTn id="91" dur="500"/>
                                        <p:tgtEl>
                                          <p:spTgt spid="115"/>
                                        </p:tgtEl>
                                      </p:cBhvr>
                                    </p:animEffect>
                                  </p:childTnLst>
                                </p:cTn>
                              </p:par>
                            </p:childTnLst>
                          </p:cTn>
                        </p:par>
                        <p:par>
                          <p:cTn id="92" fill="hold" nodeType="afterGroup">
                            <p:stCondLst>
                              <p:cond delay="9250"/>
                            </p:stCondLst>
                            <p:childTnLst>
                              <p:par>
                                <p:cTn id="93" presetID="2" presetClass="entr" presetSubtype="4"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9750"/>
                            </p:stCondLst>
                            <p:childTnLst>
                              <p:par>
                                <p:cTn id="102" presetID="18" presetClass="entr" presetSubtype="3" fill="hold"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strips(upRight)">
                                      <p:cBhvr>
                                        <p:cTn id="10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36" grpId="0"/>
      <p:bldP spid="37" grpId="0"/>
      <p:bldP spid="38" grpId="0"/>
      <p:bldP spid="39" grpId="0"/>
      <p:bldP spid="40" grpId="0"/>
      <p:bldP spid="4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091A8D-A8B0-71CC-6EF3-B65E425BCD1B}"/>
              </a:ext>
            </a:extLst>
          </p:cNvPr>
          <p:cNvSpPr txBox="1"/>
          <p:nvPr/>
        </p:nvSpPr>
        <p:spPr>
          <a:xfrm>
            <a:off x="600075" y="706547"/>
            <a:ext cx="8515350" cy="5078313"/>
          </a:xfrm>
          <a:prstGeom prst="rect">
            <a:avLst/>
          </a:prstGeom>
          <a:noFill/>
        </p:spPr>
        <p:txBody>
          <a:bodyPr wrap="square">
            <a:spAutoFit/>
          </a:bodyPr>
          <a:lstStyle/>
          <a:p>
            <a:pPr algn="l">
              <a:buFont typeface="+mj-lt"/>
              <a:buAutoNum type="arabicPeriod"/>
            </a:pPr>
            <a:r>
              <a:rPr lang="en-US" b="0" i="0" dirty="0">
                <a:solidFill>
                  <a:srgbClr val="13343B"/>
                </a:solidFill>
                <a:effectLst/>
                <a:latin typeface="__fkGroteskNeue_532e43"/>
              </a:rPr>
              <a:t>The main steps involved in processing UAV images in </a:t>
            </a:r>
            <a:r>
              <a:rPr lang="en-US" b="0" i="0" dirty="0" err="1">
                <a:solidFill>
                  <a:srgbClr val="13343B"/>
                </a:solidFill>
                <a:effectLst/>
                <a:latin typeface="__fkGroteskNeue_532e43"/>
              </a:rPr>
              <a:t>Agisoft</a:t>
            </a:r>
            <a:r>
              <a:rPr lang="en-US" b="0" i="0" dirty="0">
                <a:solidFill>
                  <a:srgbClr val="13343B"/>
                </a:solidFill>
                <a:effectLst/>
                <a:latin typeface="__fkGroteskNeue_532e43"/>
              </a:rPr>
              <a:t> </a:t>
            </a:r>
            <a:r>
              <a:rPr lang="en-US" b="0" i="0" dirty="0" err="1">
                <a:solidFill>
                  <a:srgbClr val="13343B"/>
                </a:solidFill>
                <a:effectLst/>
                <a:latin typeface="__fkGroteskNeue_532e43"/>
              </a:rPr>
              <a:t>Metashape</a:t>
            </a:r>
            <a:r>
              <a:rPr lang="en-US" b="0" i="0" dirty="0">
                <a:solidFill>
                  <a:srgbClr val="13343B"/>
                </a:solidFill>
                <a:effectLst/>
                <a:latin typeface="__fkGroteskNeue_532e43"/>
              </a:rPr>
              <a:t> </a:t>
            </a:r>
            <a:r>
              <a:rPr lang="en-US" b="0" i="0" dirty="0" err="1">
                <a:solidFill>
                  <a:srgbClr val="13343B"/>
                </a:solidFill>
                <a:effectLst/>
                <a:latin typeface="__fkGroteskNeue_532e43"/>
              </a:rPr>
              <a:t>are:Importing</a:t>
            </a:r>
            <a:r>
              <a:rPr lang="en-US" b="0" i="0" dirty="0">
                <a:solidFill>
                  <a:srgbClr val="13343B"/>
                </a:solidFill>
                <a:effectLst/>
                <a:latin typeface="__fkGroteskNeue_532e43"/>
              </a:rPr>
              <a:t> Images: The first step is to import the images into the software. This can be done by selecting the images from the file menu or by dragging and dropping them into the software.</a:t>
            </a:r>
          </a:p>
          <a:p>
            <a:pPr algn="l">
              <a:buFont typeface="+mj-lt"/>
              <a:buAutoNum type="arabicPeriod"/>
            </a:pPr>
            <a:r>
              <a:rPr lang="en-US" b="0" i="0" dirty="0">
                <a:solidFill>
                  <a:srgbClr val="13343B"/>
                </a:solidFill>
                <a:effectLst/>
                <a:latin typeface="__fkGroteskNeue_532e43"/>
              </a:rPr>
              <a:t>Aligning Images: The next step is to align the images. This involves finding common points between the images and using them to create a 3D model of the scene.</a:t>
            </a:r>
          </a:p>
          <a:p>
            <a:pPr algn="l">
              <a:buFont typeface="+mj-lt"/>
              <a:buAutoNum type="arabicPeriod"/>
            </a:pPr>
            <a:r>
              <a:rPr lang="en-US" b="0" i="0" dirty="0">
                <a:solidFill>
                  <a:srgbClr val="13343B"/>
                </a:solidFill>
                <a:effectLst/>
                <a:latin typeface="__fkGroteskNeue_532e43"/>
              </a:rPr>
              <a:t>Building Dense Point Cloud: Once the images are aligned, the software creates a dense point cloud. This is a 3D representation of the scene that is created by using the data from the aligned images.</a:t>
            </a:r>
          </a:p>
          <a:p>
            <a:pPr algn="l">
              <a:buFont typeface="+mj-lt"/>
              <a:buAutoNum type="arabicPeriod"/>
            </a:pPr>
            <a:r>
              <a:rPr lang="en-US" b="0" i="0" dirty="0">
                <a:solidFill>
                  <a:srgbClr val="13343B"/>
                </a:solidFill>
                <a:effectLst/>
                <a:latin typeface="__fkGroteskNeue_532e43"/>
              </a:rPr>
              <a:t>Building Mesh: The next step is to build a mesh. This involves creating a surface that connects the points in the point cloud.</a:t>
            </a:r>
          </a:p>
          <a:p>
            <a:pPr algn="l">
              <a:buFont typeface="+mj-lt"/>
              <a:buAutoNum type="arabicPeriod"/>
            </a:pPr>
            <a:r>
              <a:rPr lang="en-US" b="0" i="0" dirty="0">
                <a:solidFill>
                  <a:srgbClr val="13343B"/>
                </a:solidFill>
                <a:effectLst/>
                <a:latin typeface="__fkGroteskNeue_532e43"/>
              </a:rPr>
              <a:t>Building Texture: Once the mesh is created, the software applies the texture to it. This involves projecting the images onto the mesh to create a realistic texture.</a:t>
            </a:r>
          </a:p>
          <a:p>
            <a:pPr algn="l">
              <a:buFont typeface="+mj-lt"/>
              <a:buAutoNum type="arabicPeriod"/>
            </a:pPr>
            <a:r>
              <a:rPr lang="en-US" b="0" i="0" dirty="0">
                <a:solidFill>
                  <a:srgbClr val="13343B"/>
                </a:solidFill>
                <a:effectLst/>
                <a:latin typeface="__fkGroteskNeue_532e43"/>
              </a:rPr>
              <a:t>Exporting Data: The final step is to export the data. This can be done in a variety of formats, including 3D models, point clouds, and </a:t>
            </a:r>
            <a:r>
              <a:rPr lang="en-US" b="0" i="0" dirty="0" err="1">
                <a:solidFill>
                  <a:srgbClr val="13343B"/>
                </a:solidFill>
                <a:effectLst/>
                <a:latin typeface="__fkGroteskNeue_532e43"/>
              </a:rPr>
              <a:t>orthomosaics</a:t>
            </a:r>
            <a:r>
              <a:rPr lang="en-US" b="0" i="0" dirty="0">
                <a:solidFill>
                  <a:srgbClr val="13343B"/>
                </a:solidFill>
                <a:effectLst/>
                <a:latin typeface="__fkGroteskNeue_532e43"/>
              </a:rPr>
              <a:t>.</a:t>
            </a:r>
          </a:p>
          <a:p>
            <a:r>
              <a:rPr lang="en-US" b="0" i="0" dirty="0">
                <a:solidFill>
                  <a:srgbClr val="13343B"/>
                </a:solidFill>
                <a:effectLst/>
                <a:latin typeface="__fkGroteskNeue_532e43"/>
              </a:rPr>
              <a:t>These steps are essential for processing UAV images in </a:t>
            </a:r>
            <a:r>
              <a:rPr lang="en-US" b="0" i="0" dirty="0" err="1">
                <a:solidFill>
                  <a:srgbClr val="13343B"/>
                </a:solidFill>
                <a:effectLst/>
                <a:latin typeface="__fkGroteskNeue_532e43"/>
              </a:rPr>
              <a:t>Agisoft</a:t>
            </a:r>
            <a:r>
              <a:rPr lang="en-US" b="0" i="0" dirty="0">
                <a:solidFill>
                  <a:srgbClr val="13343B"/>
                </a:solidFill>
                <a:effectLst/>
                <a:latin typeface="__fkGroteskNeue_532e43"/>
              </a:rPr>
              <a:t> </a:t>
            </a:r>
            <a:r>
              <a:rPr lang="en-US" b="0" i="0" dirty="0" err="1">
                <a:solidFill>
                  <a:srgbClr val="13343B"/>
                </a:solidFill>
                <a:effectLst/>
                <a:latin typeface="__fkGroteskNeue_532e43"/>
              </a:rPr>
              <a:t>Metashape</a:t>
            </a:r>
            <a:r>
              <a:rPr lang="en-US" b="0" i="0" dirty="0">
                <a:solidFill>
                  <a:srgbClr val="13343B"/>
                </a:solidFill>
                <a:effectLst/>
                <a:latin typeface="__fkGroteskNeue_532e43"/>
              </a:rPr>
              <a:t> and creating 3D models from them. The software uses photogrammetric techniques to perform these steps and generate accurate and detailed 3D models</a:t>
            </a:r>
            <a:endParaRPr lang="en-US" dirty="0"/>
          </a:p>
        </p:txBody>
      </p:sp>
    </p:spTree>
    <p:extLst>
      <p:ext uri="{BB962C8B-B14F-4D97-AF65-F5344CB8AC3E}">
        <p14:creationId xmlns:p14="http://schemas.microsoft.com/office/powerpoint/2010/main" val="4071607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582738" y="739775"/>
            <a:ext cx="10290175" cy="4456113"/>
          </a:xfrm>
          <a:prstGeom prst="rect">
            <a:avLst/>
          </a:prstGeom>
          <a:solidFill>
            <a:schemeClr val="accent4">
              <a:lumMod val="20000"/>
              <a:lumOff val="80000"/>
            </a:schemeClr>
          </a:solidFill>
          <a:ln w="9525" cap="flat" cmpd="sng" algn="ctr">
            <a:solidFill>
              <a:srgbClr val="4A85C1"/>
            </a:solidFill>
            <a:prstDash val="solid"/>
            <a:round/>
            <a:headEnd type="none" w="med" len="med"/>
            <a:tailEnd type="none" w="med" len="med"/>
          </a:ln>
        </p:spPr>
        <p:txBody>
          <a:bodyPr/>
          <a:lstStyle/>
          <a:p>
            <a:pPr defTabSz="912495" eaLnBrk="0" hangingPunct="0">
              <a:buFont typeface="Arial" panose="020B0604020202020204" pitchFamily="34" charset="0"/>
              <a:buNone/>
              <a:defRPr/>
            </a:pPr>
            <a:endParaRPr lang="zh-CN" altLang="en-US">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93188" name="文本框 6"/>
          <p:cNvSpPr txBox="1">
            <a:spLocks noChangeArrowheads="1"/>
          </p:cNvSpPr>
          <p:nvPr/>
        </p:nvSpPr>
        <p:spPr bwMode="auto">
          <a:xfrm>
            <a:off x="5043488" y="2144713"/>
            <a:ext cx="5119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defRPr/>
            </a:pPr>
            <a:r>
              <a:rPr lang="fa-IR" altLang="zh-CN" sz="6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rPr>
              <a:t>سپاس از توجه شما</a:t>
            </a:r>
            <a:endParaRPr lang="zh-CN" altLang="en-US" sz="6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cxnSp>
        <p:nvCxnSpPr>
          <p:cNvPr id="93189" name="直接连接符 6"/>
          <p:cNvCxnSpPr>
            <a:cxnSpLocks/>
          </p:cNvCxnSpPr>
          <p:nvPr/>
        </p:nvCxnSpPr>
        <p:spPr bwMode="auto">
          <a:xfrm>
            <a:off x="4314825" y="3463925"/>
            <a:ext cx="6816725" cy="0"/>
          </a:xfrm>
          <a:prstGeom prst="line">
            <a:avLst/>
          </a:prstGeom>
          <a:noFill/>
          <a:ln w="9525" algn="ctr">
            <a:solidFill>
              <a:schemeClr val="tx2">
                <a:lumMod val="75000"/>
              </a:schemeClr>
            </a:solidFill>
            <a:round/>
            <a:headEnd/>
            <a:tailEnd/>
          </a:ln>
          <a:extLst>
            <a:ext uri="{909E8E84-426E-40DD-AFC4-6F175D3DCCD1}">
              <a14:hiddenFill xmlns:a14="http://schemas.microsoft.com/office/drawing/2010/main">
                <a:noFill/>
              </a14:hiddenFill>
            </a:ext>
          </a:extLst>
        </p:spPr>
      </p:cxnSp>
      <p:pic>
        <p:nvPicPr>
          <p:cNvPr id="2560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76213"/>
            <a:ext cx="60356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圆角 8"/>
          <p:cNvSpPr>
            <a:spLocks noChangeArrowheads="1"/>
          </p:cNvSpPr>
          <p:nvPr/>
        </p:nvSpPr>
        <p:spPr bwMode="auto">
          <a:xfrm>
            <a:off x="6718300" y="4541838"/>
            <a:ext cx="2009775" cy="428625"/>
          </a:xfrm>
          <a:prstGeom prst="roundRect">
            <a:avLst>
              <a:gd name="adj" fmla="val 16667"/>
            </a:avLst>
          </a:prstGeom>
          <a:noFill/>
          <a:ln w="9525" algn="ctr">
            <a:solidFill>
              <a:srgbClr val="4A85C1"/>
            </a:solidFill>
            <a:round/>
            <a:headEnd/>
            <a:tailEnd/>
          </a:ln>
          <a:extLst>
            <a:ext uri="{909E8E84-426E-40DD-AFC4-6F175D3DCCD1}">
              <a14:hiddenFill xmlns:a14="http://schemas.microsoft.com/office/drawing/2010/main">
                <a:solidFill>
                  <a:srgbClr val="FFFFFF"/>
                </a:solidFill>
              </a14:hiddenFill>
            </a:ext>
          </a:extLst>
        </p:spPr>
        <p:txBody>
          <a:bodyPr/>
          <a:lstStyle>
            <a:lvl1pPr defTabSz="911225" eaLnBrk="0" hangingPunct="0">
              <a:defRPr>
                <a:solidFill>
                  <a:schemeClr val="tx1"/>
                </a:solidFill>
                <a:latin typeface="Calibri" pitchFamily="34" charset="0"/>
                <a:cs typeface="Arial" pitchFamily="34" charset="0"/>
              </a:defRPr>
            </a:lvl1pPr>
            <a:lvl2pPr defTabSz="911225" eaLnBrk="0" hangingPunct="0">
              <a:defRPr>
                <a:solidFill>
                  <a:schemeClr val="tx1"/>
                </a:solidFill>
                <a:latin typeface="Calibri" pitchFamily="34" charset="0"/>
                <a:cs typeface="Arial" pitchFamily="34" charset="0"/>
              </a:defRPr>
            </a:lvl2pPr>
            <a:lvl3pPr defTabSz="911225" eaLnBrk="0" hangingPunct="0">
              <a:defRPr>
                <a:solidFill>
                  <a:schemeClr val="tx1"/>
                </a:solidFill>
                <a:latin typeface="Calibri" pitchFamily="34" charset="0"/>
                <a:cs typeface="Arial" pitchFamily="34" charset="0"/>
              </a:defRPr>
            </a:lvl3pPr>
            <a:lvl4pPr defTabSz="911225" eaLnBrk="0" hangingPunct="0">
              <a:defRPr>
                <a:solidFill>
                  <a:schemeClr val="tx1"/>
                </a:solidFill>
                <a:latin typeface="Calibri" pitchFamily="34" charset="0"/>
                <a:cs typeface="Arial" pitchFamily="34" charset="0"/>
              </a:defRPr>
            </a:lvl4pPr>
            <a:lvl5pPr defTabSz="911225" eaLnBrk="0" hangingPunct="0">
              <a:defRPr>
                <a:solidFill>
                  <a:schemeClr val="tx1"/>
                </a:solidFill>
                <a:latin typeface="Calibri" pitchFamily="34" charset="0"/>
                <a:cs typeface="Arial" pitchFamily="34" charset="0"/>
              </a:defRPr>
            </a:lvl5pPr>
            <a:lvl6pPr marL="2284413" indent="1588" defTabSz="911225" eaLnBrk="0" fontAlgn="base" hangingPunct="0">
              <a:spcBef>
                <a:spcPct val="0"/>
              </a:spcBef>
              <a:spcAft>
                <a:spcPct val="0"/>
              </a:spcAft>
              <a:defRPr>
                <a:solidFill>
                  <a:schemeClr val="tx1"/>
                </a:solidFill>
                <a:latin typeface="Calibri" pitchFamily="34" charset="0"/>
                <a:cs typeface="Arial" pitchFamily="34" charset="0"/>
              </a:defRPr>
            </a:lvl6pPr>
            <a:lvl7pPr marL="2741613" indent="1588" defTabSz="911225" eaLnBrk="0" fontAlgn="base" hangingPunct="0">
              <a:spcBef>
                <a:spcPct val="0"/>
              </a:spcBef>
              <a:spcAft>
                <a:spcPct val="0"/>
              </a:spcAft>
              <a:defRPr>
                <a:solidFill>
                  <a:schemeClr val="tx1"/>
                </a:solidFill>
                <a:latin typeface="Calibri" pitchFamily="34" charset="0"/>
                <a:cs typeface="Arial" pitchFamily="34" charset="0"/>
              </a:defRPr>
            </a:lvl7pPr>
            <a:lvl8pPr marL="3198813" indent="1588" defTabSz="911225" eaLnBrk="0" fontAlgn="base" hangingPunct="0">
              <a:spcBef>
                <a:spcPct val="0"/>
              </a:spcBef>
              <a:spcAft>
                <a:spcPct val="0"/>
              </a:spcAft>
              <a:defRPr>
                <a:solidFill>
                  <a:schemeClr val="tx1"/>
                </a:solidFill>
                <a:latin typeface="Calibri" pitchFamily="34" charset="0"/>
                <a:cs typeface="Arial" pitchFamily="34" charset="0"/>
              </a:defRPr>
            </a:lvl8pPr>
            <a:lvl9pPr marL="3656013" indent="1588"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None/>
            </a:pPr>
            <a:endParaRPr lang="zh-CN" altLang="en-US">
              <a:latin typeface="Microsoft YaHei" pitchFamily="34" charset="-122"/>
              <a:ea typeface="Microsoft YaHei" pitchFamily="34" charset="-122"/>
              <a:sym typeface="Microsoft YaHei" pitchFamily="34" charset="-122"/>
            </a:endParaRPr>
          </a:p>
        </p:txBody>
      </p:sp>
      <p:sp>
        <p:nvSpPr>
          <p:cNvPr id="11" name="文本框 10"/>
          <p:cNvSpPr txBox="1">
            <a:spLocks noChangeArrowheads="1"/>
          </p:cNvSpPr>
          <p:nvPr/>
        </p:nvSpPr>
        <p:spPr bwMode="auto">
          <a:xfrm>
            <a:off x="6759575" y="4572000"/>
            <a:ext cx="192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0" hangingPunct="0"/>
            <a:r>
              <a:rPr lang="fa-IR" altLang="zh-CN" sz="1200" b="1">
                <a:solidFill>
                  <a:schemeClr val="accent1"/>
                </a:solidFill>
                <a:latin typeface="Microsoft YaHei" pitchFamily="34" charset="-122"/>
                <a:ea typeface="Microsoft YaHei" pitchFamily="34" charset="-122"/>
                <a:cs typeface="B Nazanin" pitchFamily="2" charset="-78"/>
                <a:sym typeface="Microsoft YaHei" pitchFamily="34" charset="-122"/>
              </a:rPr>
              <a:t>تهیه کننده : سمیه طحان </a:t>
            </a:r>
            <a:r>
              <a:rPr lang="fa-IR" altLang="zh-CN" sz="1400" b="1">
                <a:solidFill>
                  <a:schemeClr val="accent1"/>
                </a:solidFill>
                <a:latin typeface="Microsoft YaHei" pitchFamily="34" charset="-122"/>
                <a:ea typeface="Microsoft YaHei" pitchFamily="34" charset="-122"/>
                <a:cs typeface="B Nazanin" pitchFamily="2" charset="-78"/>
                <a:sym typeface="Microsoft YaHei" pitchFamily="34" charset="-122"/>
              </a:rPr>
              <a:t>پور</a:t>
            </a:r>
            <a:endParaRPr lang="zh-CN" altLang="en-US" sz="1400" b="1">
              <a:solidFill>
                <a:schemeClr val="accent1"/>
              </a:solidFill>
              <a:latin typeface="Microsoft YaHei" pitchFamily="34" charset="-122"/>
              <a:ea typeface="Microsoft YaHei" pitchFamily="34" charset="-122"/>
              <a:cs typeface="B Nazanin" pitchFamily="2" charset="-78"/>
              <a:sym typeface="Microsoft YaHei" pitchFamily="34" charset="-122"/>
            </a:endParaRPr>
          </a:p>
        </p:txBody>
      </p:sp>
      <p:grpSp>
        <p:nvGrpSpPr>
          <p:cNvPr id="25609" name="Group 11"/>
          <p:cNvGrpSpPr>
            <a:grpSpLocks/>
          </p:cNvGrpSpPr>
          <p:nvPr/>
        </p:nvGrpSpPr>
        <p:grpSpPr bwMode="auto">
          <a:xfrm>
            <a:off x="9782175" y="1243013"/>
            <a:ext cx="1322388" cy="1339850"/>
            <a:chOff x="10552042" y="125908"/>
            <a:chExt cx="1321344" cy="1339304"/>
          </a:xfrm>
        </p:grpSpPr>
        <p:sp>
          <p:nvSpPr>
            <p:cNvPr id="1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25611" name="Picture 13"/>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nodeType="afterGroup">
                            <p:stCondLst>
                              <p:cond delay="2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nodeType="afterGroup">
                            <p:stCondLst>
                              <p:cond delay="4500"/>
                            </p:stCondLst>
                            <p:childTnLst>
                              <p:par>
                                <p:cTn id="18" presetID="6"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188" grpId="0"/>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53493"/>
            <a:ext cx="4719637" cy="390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4" name="Rectangle 3"/>
          <p:cNvSpPr/>
          <p:nvPr/>
        </p:nvSpPr>
        <p:spPr>
          <a:xfrm>
            <a:off x="8242585" y="795338"/>
            <a:ext cx="1713931" cy="369332"/>
          </a:xfrm>
          <a:prstGeom prst="rect">
            <a:avLst/>
          </a:prstGeom>
        </p:spPr>
        <p:txBody>
          <a:bodyPr wrap="none">
            <a:spAutoFit/>
          </a:bodyPr>
          <a:lstStyle/>
          <a:p>
            <a:pPr algn="ctr"/>
            <a:r>
              <a:rPr lang="fa-IR" b="1" dirty="0">
                <a:solidFill>
                  <a:srgbClr val="373545">
                    <a:lumMod val="75000"/>
                  </a:srgbClr>
                </a:solidFill>
                <a:latin typeface="Times New Roman"/>
                <a:ea typeface="Calibri"/>
                <a:cs typeface="B Nazanin"/>
              </a:rPr>
              <a:t>طبقه بندی پهپاد ها</a:t>
            </a:r>
            <a:endParaRPr lang="en-US" b="1" dirty="0">
              <a:solidFill>
                <a:srgbClr val="373545">
                  <a:lumMod val="75000"/>
                </a:srgbClr>
              </a:solidFill>
              <a:latin typeface="Times New Roman"/>
              <a:ea typeface="Calibri"/>
              <a:cs typeface="B Nazanin"/>
            </a:endParaRPr>
          </a:p>
        </p:txBody>
      </p:sp>
      <p:grpSp>
        <p:nvGrpSpPr>
          <p:cNvPr id="5" name="Group 42"/>
          <p:cNvGrpSpPr>
            <a:grpSpLocks/>
          </p:cNvGrpSpPr>
          <p:nvPr/>
        </p:nvGrpSpPr>
        <p:grpSpPr bwMode="auto">
          <a:xfrm>
            <a:off x="10552113" y="125413"/>
            <a:ext cx="1320800" cy="1339850"/>
            <a:chOff x="10552042" y="125908"/>
            <a:chExt cx="1321344" cy="1339304"/>
          </a:xfrm>
        </p:grpSpPr>
        <p:sp>
          <p:nvSpPr>
            <p:cNvPr id="6"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7" name="Picture 44"/>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550" y="2286000"/>
            <a:ext cx="54102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97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solidFill>
                  <a:prstClr val="white"/>
                </a:solidFill>
              </a:endParaRPr>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rgbClr val="2683C6">
                  <a:lumMod val="50000"/>
                </a:srgb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8" name="Rectangle 7"/>
          <p:cNvSpPr/>
          <p:nvPr/>
        </p:nvSpPr>
        <p:spPr>
          <a:xfrm>
            <a:off x="4834856" y="261321"/>
            <a:ext cx="2989921" cy="369332"/>
          </a:xfrm>
          <a:prstGeom prst="rect">
            <a:avLst/>
          </a:prstGeom>
        </p:spPr>
        <p:txBody>
          <a:bodyPr wrap="none">
            <a:spAutoFit/>
          </a:bodyPr>
          <a:lstStyle/>
          <a:p>
            <a:pPr algn="ctr"/>
            <a:r>
              <a:rPr lang="fa-IR" b="1" dirty="0">
                <a:solidFill>
                  <a:srgbClr val="373545">
                    <a:lumMod val="75000"/>
                  </a:srgbClr>
                </a:solidFill>
                <a:latin typeface="Times New Roman"/>
                <a:ea typeface="Calibri"/>
                <a:cs typeface="B Nazanin"/>
              </a:rPr>
              <a:t>طبقه بندی پهپاد ها در نقشه برداری</a:t>
            </a:r>
            <a:endParaRPr lang="en-US" b="1" dirty="0">
              <a:solidFill>
                <a:srgbClr val="373545">
                  <a:lumMod val="75000"/>
                </a:srgbClr>
              </a:solidFill>
              <a:latin typeface="Times New Roman"/>
              <a:ea typeface="Calibri"/>
              <a:cs typeface="B Nazanin"/>
            </a:endParaRPr>
          </a:p>
        </p:txBody>
      </p:sp>
      <p:sp>
        <p:nvSpPr>
          <p:cNvPr id="7" name="Rectangle 6"/>
          <p:cNvSpPr/>
          <p:nvPr/>
        </p:nvSpPr>
        <p:spPr>
          <a:xfrm>
            <a:off x="6088517" y="939829"/>
            <a:ext cx="2769733" cy="5355312"/>
          </a:xfrm>
          <a:prstGeom prst="rect">
            <a:avLst/>
          </a:prstGeom>
        </p:spPr>
        <p:txBody>
          <a:bodyPr wrap="none">
            <a:spAutoFit/>
          </a:bodyPr>
          <a:lstStyle/>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بال ثابت </a:t>
            </a:r>
            <a:r>
              <a:rPr lang="en-US" b="1" dirty="0">
                <a:solidFill>
                  <a:srgbClr val="373545">
                    <a:lumMod val="75000"/>
                  </a:srgbClr>
                </a:solidFill>
                <a:latin typeface="Times New Roman"/>
                <a:ea typeface="Calibri"/>
                <a:cs typeface="B Nazanin"/>
              </a:rPr>
              <a:t>Wing Fix </a:t>
            </a: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بالگرد</a:t>
            </a: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 مولتی روتور </a:t>
            </a:r>
            <a:r>
              <a:rPr lang="en-US" b="1" dirty="0">
                <a:solidFill>
                  <a:srgbClr val="373545">
                    <a:lumMod val="75000"/>
                  </a:srgbClr>
                </a:solidFill>
                <a:latin typeface="Times New Roman"/>
                <a:ea typeface="Calibri"/>
                <a:cs typeface="B Nazanin"/>
              </a:rPr>
              <a:t>Rotor-Multi </a:t>
            </a: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fa-IR"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endParaRPr lang="en-US" b="1" dirty="0">
              <a:solidFill>
                <a:srgbClr val="373545">
                  <a:lumMod val="75000"/>
                </a:srgbClr>
              </a:solidFill>
              <a:latin typeface="Times New Roman"/>
              <a:ea typeface="Calibri"/>
              <a:cs typeface="B Nazanin"/>
            </a:endParaRPr>
          </a:p>
          <a:p>
            <a:pPr marL="285750" indent="-285750" algn="r" rtl="1">
              <a:buFont typeface="Arial" panose="020B0604020202020204" pitchFamily="34" charset="0"/>
              <a:buChar char="•"/>
            </a:pPr>
            <a:r>
              <a:rPr lang="fa-IR" b="1" dirty="0">
                <a:solidFill>
                  <a:srgbClr val="373545">
                    <a:lumMod val="75000"/>
                  </a:srgbClr>
                </a:solidFill>
                <a:latin typeface="Times New Roman"/>
                <a:ea typeface="Calibri"/>
                <a:cs typeface="B Nazanin"/>
              </a:rPr>
              <a:t>هیبرید ترکیبی </a:t>
            </a:r>
            <a:r>
              <a:rPr lang="en-US" b="1" dirty="0">
                <a:solidFill>
                  <a:srgbClr val="373545">
                    <a:lumMod val="75000"/>
                  </a:srgbClr>
                </a:solidFill>
                <a:latin typeface="Times New Roman"/>
                <a:ea typeface="Calibri"/>
                <a:cs typeface="B Nazanin"/>
              </a:rPr>
              <a:t>Hybrid</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66779"/>
            <a:ext cx="5172075" cy="165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461" y="2324101"/>
            <a:ext cx="3057525" cy="143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804" y="3799141"/>
            <a:ext cx="4117975" cy="14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287852"/>
            <a:ext cx="57912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730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552113" y="125413"/>
            <a:ext cx="1320800" cy="1339850"/>
            <a:chOff x="10552042" y="125908"/>
            <a:chExt cx="1321344" cy="1339304"/>
          </a:xfrm>
        </p:grpSpPr>
        <p:sp>
          <p:nvSpPr>
            <p:cNvPr id="3" name="Rounded Rectangle 7"/>
            <p:cNvSpPr/>
            <p:nvPr/>
          </p:nvSpPr>
          <p:spPr>
            <a:xfrm>
              <a:off x="10552042" y="125908"/>
              <a:ext cx="1321344" cy="1339304"/>
            </a:xfrm>
            <a:prstGeom prst="roundRect">
              <a:avLst>
                <a:gd name="adj" fmla="val 50000"/>
              </a:avLst>
            </a:prstGeom>
            <a:solidFill>
              <a:schemeClr val="bg1">
                <a:alpha val="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ko-KR" altLang="en-US" sz="2700" dirty="0"/>
            </a:p>
          </p:txBody>
        </p:sp>
        <p:pic>
          <p:nvPicPr>
            <p:cNvPr id="4" name="Picture 44"/>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71601" y="236587"/>
              <a:ext cx="882227" cy="11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14053">
            <a:off x="11087100" y="-314325"/>
            <a:ext cx="1511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bwMode="auto">
          <a:xfrm>
            <a:off x="7646988" y="253383"/>
            <a:ext cx="2905125" cy="400110"/>
          </a:xfrm>
          <a:prstGeom prst="rect">
            <a:avLst/>
          </a:prstGeom>
          <a:noFill/>
        </p:spPr>
        <p:txBody>
          <a:bodyPr>
            <a:spAutoFit/>
          </a:bodyPr>
          <a:lstStyle/>
          <a:p>
            <a:pPr algn="ctr" rtl="1"/>
            <a:r>
              <a:rPr lang="fa-IR"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rPr>
              <a:t>آشنایی با پهپاد</a:t>
            </a:r>
            <a:endParaRPr lang="zh-CN" altLang="en-US" sz="2000" b="1" dirty="0">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sym typeface="Microsoft YaHei" panose="020B0503020204020204" pitchFamily="34" charset="-122"/>
            </a:endParaRPr>
          </a:p>
        </p:txBody>
      </p:sp>
      <p:sp>
        <p:nvSpPr>
          <p:cNvPr id="12" name="Title 1"/>
          <p:cNvSpPr txBox="1">
            <a:spLocks/>
          </p:cNvSpPr>
          <p:nvPr/>
        </p:nvSpPr>
        <p:spPr>
          <a:xfrm>
            <a:off x="4202295" y="691690"/>
            <a:ext cx="8229600" cy="400110"/>
          </a:xfrm>
          <a:prstGeom prst="rect">
            <a:avLst/>
          </a:prstGeom>
          <a:noFill/>
        </p:spPr>
        <p:txBody>
          <a:bodyPr>
            <a:spAutoFit/>
          </a:bodyPr>
          <a:lstStyle>
            <a:defPPr>
              <a:defRPr lang="zh-CN"/>
            </a:defPPr>
            <a:lvl1pPr algn="ctr" rtl="1">
              <a:defRPr sz="2000" b="1">
                <a:solidFill>
                  <a:schemeClr val="accent5">
                    <a:lumMod val="50000"/>
                  </a:schemeClr>
                </a:solidFill>
                <a:latin typeface="Microsoft YaHei" panose="020B0503020204020204" pitchFamily="34" charset="-122"/>
                <a:ea typeface="Microsoft YaHei" panose="020B0503020204020204" pitchFamily="34" charset="-122"/>
                <a:cs typeface="B Zar" panose="00000400000000000000" pitchFamily="2" charset="-78"/>
              </a:defRPr>
            </a:lvl1pPr>
          </a:lstStyle>
          <a:p>
            <a:r>
              <a:rPr lang="fa-IR" dirty="0"/>
              <a:t>بخشهای یک سامانه فتوگرامتری پهپاد</a:t>
            </a:r>
            <a:endParaRPr lang="en-US" dirty="0"/>
          </a:p>
        </p:txBody>
      </p:sp>
      <p:sp>
        <p:nvSpPr>
          <p:cNvPr id="13" name="Content Placeholder 2"/>
          <p:cNvSpPr txBox="1">
            <a:spLocks/>
          </p:cNvSpPr>
          <p:nvPr/>
        </p:nvSpPr>
        <p:spPr>
          <a:xfrm>
            <a:off x="423564" y="1227138"/>
            <a:ext cx="9701694" cy="1754326"/>
          </a:xfrm>
          <a:prstGeom prst="rect">
            <a:avLst/>
          </a:prstGeom>
        </p:spPr>
        <p:txBody>
          <a:bodyPr wrap="none">
            <a:spAutoFit/>
          </a:bodyPr>
          <a:lstStyle>
            <a:defPPr>
              <a:defRPr lang="zh-CN"/>
            </a:defPPr>
            <a:lvl1pPr marL="285750" indent="-285750" algn="r" rtl="1">
              <a:buFont typeface="Arial" panose="020B0604020202020204" pitchFamily="34" charset="0"/>
              <a:buChar char="•"/>
              <a:defRPr b="1">
                <a:solidFill>
                  <a:schemeClr val="tx2">
                    <a:lumMod val="75000"/>
                  </a:schemeClr>
                </a:solidFill>
                <a:latin typeface="Times New Roman"/>
                <a:ea typeface="Calibri"/>
                <a:cs typeface="B Nazanin"/>
              </a:defRPr>
            </a:lvl1pPr>
          </a:lstStyle>
          <a:p>
            <a:r>
              <a:rPr lang="fa-IR" dirty="0"/>
              <a:t>بخش هوایی: هدایت دستی از طریق </a:t>
            </a:r>
            <a:r>
              <a:rPr lang="en-US" dirty="0"/>
              <a:t>RC</a:t>
            </a:r>
            <a:r>
              <a:rPr lang="fa-IR" dirty="0"/>
              <a:t>، هدایت نیمه خودکار با </a:t>
            </a:r>
            <a:r>
              <a:rPr lang="en-US" dirty="0"/>
              <a:t>Stabilizer</a:t>
            </a:r>
            <a:r>
              <a:rPr lang="fa-IR" dirty="0"/>
              <a:t> و </a:t>
            </a:r>
          </a:p>
          <a:p>
            <a:pPr marL="0" indent="0">
              <a:buNone/>
            </a:pPr>
            <a:r>
              <a:rPr lang="fa-IR" dirty="0"/>
              <a:t>هدایت تمام خودکار از طریق اتوپایلوت روی </a:t>
            </a:r>
            <a:r>
              <a:rPr lang="en-US" dirty="0"/>
              <a:t>WP</a:t>
            </a:r>
            <a:r>
              <a:rPr lang="fa-IR" dirty="0"/>
              <a:t>های طراحی شده. بکارگیری دوربین ویدئویی و </a:t>
            </a:r>
            <a:r>
              <a:rPr lang="en-US" dirty="0"/>
              <a:t>OSD</a:t>
            </a:r>
            <a:r>
              <a:rPr lang="fa-IR" dirty="0"/>
              <a:t> در فواصل دورتر</a:t>
            </a:r>
            <a:endParaRPr lang="en-US" dirty="0"/>
          </a:p>
          <a:p>
            <a:r>
              <a:rPr lang="fa-IR" dirty="0"/>
              <a:t>بخش مخابرات: انتقال داده های ناوبری به ایستگاه زمینی، </a:t>
            </a:r>
            <a:r>
              <a:rPr lang="en-US" dirty="0"/>
              <a:t>Video Sender</a:t>
            </a:r>
            <a:r>
              <a:rPr lang="fa-IR" dirty="0"/>
              <a:t> و ارسال دستورات پایلوت به پهپاد</a:t>
            </a:r>
          </a:p>
          <a:p>
            <a:r>
              <a:rPr lang="fa-IR" dirty="0"/>
              <a:t>بخش تعیین موقعیت: </a:t>
            </a:r>
            <a:r>
              <a:rPr lang="en-US" dirty="0"/>
              <a:t>GPS/IMU</a:t>
            </a:r>
            <a:r>
              <a:rPr lang="fa-IR" dirty="0"/>
              <a:t> دقیق و سریع برای زمین مرجع سازی</a:t>
            </a:r>
          </a:p>
          <a:p>
            <a:r>
              <a:rPr lang="fa-IR" dirty="0"/>
              <a:t>بخش برداشت داده: سنجنده های تصویربرداری ، پایدارساز و قائم نگر</a:t>
            </a:r>
          </a:p>
          <a:p>
            <a:endParaRPr lang="en-US"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64" y="3804642"/>
            <a:ext cx="42386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9385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147"/>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ttps://www.freeppt7.com">
  <a:themeElements>
    <a:clrScheme name="自定义 81">
      <a:dk1>
        <a:sysClr val="windowText" lastClr="000000"/>
      </a:dk1>
      <a:lt1>
        <a:sysClr val="window" lastClr="FFFFFF"/>
      </a:lt1>
      <a:dk2>
        <a:srgbClr val="373545"/>
      </a:dk2>
      <a:lt2>
        <a:srgbClr val="CEDBE6"/>
      </a:lt2>
      <a:accent1>
        <a:srgbClr val="0070C0"/>
      </a:accent1>
      <a:accent2>
        <a:srgbClr val="58B6C0"/>
      </a:accent2>
      <a:accent3>
        <a:srgbClr val="0070C0"/>
      </a:accent3>
      <a:accent4>
        <a:srgbClr val="75B5E4"/>
      </a:accent4>
      <a:accent5>
        <a:srgbClr val="2683C6"/>
      </a:accent5>
      <a:accent6>
        <a:srgbClr val="75B5E4"/>
      </a:accent6>
      <a:hlink>
        <a:srgbClr val="58B6C0"/>
      </a:hlink>
      <a:folHlink>
        <a:srgbClr val="005390"/>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自定义 81">
      <a:dk1>
        <a:sysClr val="windowText" lastClr="000000"/>
      </a:dk1>
      <a:lt1>
        <a:sysClr val="window" lastClr="FFFFFF"/>
      </a:lt1>
      <a:dk2>
        <a:srgbClr val="373545"/>
      </a:dk2>
      <a:lt2>
        <a:srgbClr val="CEDBE6"/>
      </a:lt2>
      <a:accent1>
        <a:srgbClr val="0070C0"/>
      </a:accent1>
      <a:accent2>
        <a:srgbClr val="58B6C0"/>
      </a:accent2>
      <a:accent3>
        <a:srgbClr val="0070C0"/>
      </a:accent3>
      <a:accent4>
        <a:srgbClr val="75B5E4"/>
      </a:accent4>
      <a:accent5>
        <a:srgbClr val="2683C6"/>
      </a:accent5>
      <a:accent6>
        <a:srgbClr val="75B5E4"/>
      </a:accent6>
      <a:hlink>
        <a:srgbClr val="58B6C0"/>
      </a:hlink>
      <a:folHlink>
        <a:srgbClr val="005390"/>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2495"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1">
    <a:dk1>
      <a:sysClr val="windowText" lastClr="000000"/>
    </a:dk1>
    <a:lt1>
      <a:sysClr val="window" lastClr="FFFFFF"/>
    </a:lt1>
    <a:dk2>
      <a:srgbClr val="373545"/>
    </a:dk2>
    <a:lt2>
      <a:srgbClr val="CEDBE6"/>
    </a:lt2>
    <a:accent1>
      <a:srgbClr val="0070C0"/>
    </a:accent1>
    <a:accent2>
      <a:srgbClr val="58B6C0"/>
    </a:accent2>
    <a:accent3>
      <a:srgbClr val="0070C0"/>
    </a:accent3>
    <a:accent4>
      <a:srgbClr val="75B5E4"/>
    </a:accent4>
    <a:accent5>
      <a:srgbClr val="2683C6"/>
    </a:accent5>
    <a:accent6>
      <a:srgbClr val="75B5E4"/>
    </a:accent6>
    <a:hlink>
      <a:srgbClr val="58B6C0"/>
    </a:hlink>
    <a:folHlink>
      <a:srgbClr val="005390"/>
    </a:folHlink>
  </a:clrScheme>
</a:themeOverride>
</file>

<file path=docProps/app.xml><?xml version="1.0" encoding="utf-8"?>
<Properties xmlns="http://schemas.openxmlformats.org/officeDocument/2006/extended-properties" xmlns:vt="http://schemas.openxmlformats.org/officeDocument/2006/docPropsVTypes">
  <Template/>
  <TotalTime>9645</TotalTime>
  <Pages>0</Pages>
  <Words>5174</Words>
  <Characters>0</Characters>
  <Application>Microsoft Office PowerPoint</Application>
  <DocSecurity>0</DocSecurity>
  <PresentationFormat>Widescreen</PresentationFormat>
  <Lines>0</Lines>
  <Paragraphs>641</Paragraphs>
  <Slides>69</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Microsoft YaHei</vt:lpstr>
      <vt:lpstr>__fkGroteskNeue_532e43</vt:lpstr>
      <vt:lpstr>Arial</vt:lpstr>
      <vt:lpstr>B Nazanin</vt:lpstr>
      <vt:lpstr>Calibri</vt:lpstr>
      <vt:lpstr>Calibri Light</vt:lpstr>
      <vt:lpstr>Lato Light</vt:lpstr>
      <vt:lpstr>Symbol</vt:lpstr>
      <vt:lpstr>Times New Roman</vt:lpstr>
      <vt:lpstr>Times New Roman Bold</vt:lpstr>
      <vt:lpstr>Wingdings</vt:lpstr>
      <vt:lpstr>方正楷体简体</vt:lpstr>
      <vt:lpstr>https://www.freeppt7.com</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Somayeh TahanPour</cp:lastModifiedBy>
  <cp:revision>308</cp:revision>
  <dcterms:created xsi:type="dcterms:W3CDTF">2014-12-22T08:14:02Z</dcterms:created>
  <dcterms:modified xsi:type="dcterms:W3CDTF">2023-10-01T05:36:55Z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y fmtid="{D5CDD505-2E9C-101B-9397-08002B2CF9AE}" pid="3" name="name">
    <vt:lpwstr>zPEg8nTYF159641.ppt</vt:lpwstr>
  </property>
  <property fmtid="{D5CDD505-2E9C-101B-9397-08002B2CF9AE}" pid="4" name="fileid">
    <vt:lpwstr>523738</vt:lpwstr>
  </property>
</Properties>
</file>